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906" r:id="rId3"/>
    <p:sldId id="878" r:id="rId4"/>
    <p:sldId id="879" r:id="rId5"/>
    <p:sldId id="880" r:id="rId6"/>
    <p:sldId id="882" r:id="rId7"/>
    <p:sldId id="884" r:id="rId8"/>
    <p:sldId id="907" r:id="rId9"/>
    <p:sldId id="908" r:id="rId10"/>
    <p:sldId id="909" r:id="rId11"/>
    <p:sldId id="910" r:id="rId12"/>
    <p:sldId id="911" r:id="rId13"/>
    <p:sldId id="912" r:id="rId14"/>
    <p:sldId id="913" r:id="rId15"/>
    <p:sldId id="914" r:id="rId16"/>
    <p:sldId id="915" r:id="rId17"/>
    <p:sldId id="916" r:id="rId18"/>
    <p:sldId id="517" r:id="rId19"/>
    <p:sldId id="894" r:id="rId20"/>
    <p:sldId id="479" r:id="rId21"/>
    <p:sldId id="917" r:id="rId22"/>
    <p:sldId id="918" r:id="rId23"/>
    <p:sldId id="919" r:id="rId24"/>
    <p:sldId id="920" r:id="rId25"/>
    <p:sldId id="932" r:id="rId26"/>
    <p:sldId id="902" r:id="rId27"/>
    <p:sldId id="925" r:id="rId28"/>
    <p:sldId id="926" r:id="rId29"/>
    <p:sldId id="927" r:id="rId30"/>
    <p:sldId id="928" r:id="rId31"/>
    <p:sldId id="890" r:id="rId32"/>
    <p:sldId id="892" r:id="rId33"/>
    <p:sldId id="480" r:id="rId34"/>
    <p:sldId id="929" r:id="rId35"/>
    <p:sldId id="930" r:id="rId36"/>
    <p:sldId id="931" r:id="rId37"/>
    <p:sldId id="933" r:id="rId38"/>
    <p:sldId id="934" r:id="rId39"/>
    <p:sldId id="935" r:id="rId40"/>
    <p:sldId id="936" r:id="rId41"/>
    <p:sldId id="937" r:id="rId42"/>
    <p:sldId id="940" r:id="rId43"/>
    <p:sldId id="941" r:id="rId44"/>
    <p:sldId id="942" r:id="rId45"/>
    <p:sldId id="938" r:id="rId46"/>
    <p:sldId id="943" r:id="rId47"/>
    <p:sldId id="944" r:id="rId48"/>
    <p:sldId id="947" r:id="rId49"/>
    <p:sldId id="949" r:id="rId50"/>
    <p:sldId id="950" r:id="rId51"/>
    <p:sldId id="951" r:id="rId52"/>
    <p:sldId id="598" r:id="rId53"/>
    <p:sldId id="952" r:id="rId54"/>
    <p:sldId id="953" r:id="rId55"/>
    <p:sldId id="954" r:id="rId56"/>
    <p:sldId id="955" r:id="rId57"/>
    <p:sldId id="956" r:id="rId58"/>
    <p:sldId id="957" r:id="rId59"/>
    <p:sldId id="958" r:id="rId60"/>
    <p:sldId id="968" r:id="rId61"/>
    <p:sldId id="959" r:id="rId62"/>
    <p:sldId id="969" r:id="rId63"/>
    <p:sldId id="970" r:id="rId64"/>
    <p:sldId id="963" r:id="rId65"/>
    <p:sldId id="971" r:id="rId66"/>
    <p:sldId id="972" r:id="rId67"/>
    <p:sldId id="964" r:id="rId68"/>
    <p:sldId id="973" r:id="rId69"/>
    <p:sldId id="974" r:id="rId70"/>
    <p:sldId id="975" r:id="rId71"/>
    <p:sldId id="976" r:id="rId72"/>
    <p:sldId id="977" r:id="rId73"/>
    <p:sldId id="978" r:id="rId74"/>
    <p:sldId id="979" r:id="rId75"/>
    <p:sldId id="980" r:id="rId76"/>
    <p:sldId id="981" r:id="rId77"/>
    <p:sldId id="982" r:id="rId78"/>
    <p:sldId id="983" r:id="rId7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BA8"/>
    <a:srgbClr val="3366CC"/>
    <a:srgbClr val="0033CC"/>
    <a:srgbClr val="0E55BE"/>
    <a:srgbClr val="E6E6E6"/>
    <a:srgbClr val="E5E2EA"/>
    <a:srgbClr val="0739C5"/>
    <a:srgbClr val="0061CC"/>
    <a:srgbClr val="0000CC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1E2D0-726F-4752-B609-0F75A5AAFC62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46AC2-2E87-4A72-B737-AF73009176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77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949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7977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619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1234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8290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364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7651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023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03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423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46AC2-2E87-4A72-B737-AF730091766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163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3772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0483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DBBB9-0925-46E1-B865-18BD8BF10632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0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DBBB9-0925-46E1-B865-18BD8BF10632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78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DBBB9-0925-46E1-B865-18BD8BF10632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861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884917"/>
            <a:ext cx="9144000" cy="5424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5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62570" y="316469"/>
            <a:ext cx="7819097" cy="50441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" name="bk object 17"/>
          <p:cNvSpPr/>
          <p:nvPr/>
        </p:nvSpPr>
        <p:spPr>
          <a:xfrm>
            <a:off x="664525" y="318542"/>
            <a:ext cx="1259526" cy="3867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" name="bk object 18"/>
          <p:cNvSpPr/>
          <p:nvPr/>
        </p:nvSpPr>
        <p:spPr>
          <a:xfrm>
            <a:off x="664525" y="5186513"/>
            <a:ext cx="1259526" cy="1341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" name="bk object 19"/>
          <p:cNvSpPr/>
          <p:nvPr/>
        </p:nvSpPr>
        <p:spPr>
          <a:xfrm>
            <a:off x="662016" y="4185971"/>
            <a:ext cx="7820183" cy="1000773"/>
          </a:xfrm>
          <a:custGeom>
            <a:avLst/>
            <a:gdLst/>
            <a:ahLst/>
            <a:cxnLst/>
            <a:rect l="l" t="t" r="r" b="b"/>
            <a:pathLst>
              <a:path w="9145270" h="1103629">
                <a:moveTo>
                  <a:pt x="0" y="0"/>
                </a:moveTo>
                <a:lnTo>
                  <a:pt x="0" y="1103376"/>
                </a:lnTo>
                <a:lnTo>
                  <a:pt x="9144762" y="1103376"/>
                </a:lnTo>
                <a:lnTo>
                  <a:pt x="9144762" y="0"/>
                </a:lnTo>
                <a:lnTo>
                  <a:pt x="0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" name="bk object 20"/>
          <p:cNvSpPr/>
          <p:nvPr/>
        </p:nvSpPr>
        <p:spPr>
          <a:xfrm>
            <a:off x="1922748" y="4946052"/>
            <a:ext cx="6103240" cy="483688"/>
          </a:xfrm>
          <a:custGeom>
            <a:avLst/>
            <a:gdLst/>
            <a:ahLst/>
            <a:cxnLst/>
            <a:rect l="l" t="t" r="r" b="b"/>
            <a:pathLst>
              <a:path w="7137400" h="533400">
                <a:moveTo>
                  <a:pt x="7136892" y="445008"/>
                </a:moveTo>
                <a:lnTo>
                  <a:pt x="7135960" y="76274"/>
                </a:lnTo>
                <a:lnTo>
                  <a:pt x="7120378" y="37477"/>
                </a:lnTo>
                <a:lnTo>
                  <a:pt x="7089521" y="10263"/>
                </a:lnTo>
                <a:lnTo>
                  <a:pt x="7048500" y="0"/>
                </a:lnTo>
                <a:lnTo>
                  <a:pt x="75529" y="949"/>
                </a:lnTo>
                <a:lnTo>
                  <a:pt x="36976" y="16773"/>
                </a:lnTo>
                <a:lnTo>
                  <a:pt x="10095" y="47964"/>
                </a:lnTo>
                <a:lnTo>
                  <a:pt x="0" y="89154"/>
                </a:lnTo>
                <a:lnTo>
                  <a:pt x="852" y="457316"/>
                </a:lnTo>
                <a:lnTo>
                  <a:pt x="16305" y="496133"/>
                </a:lnTo>
                <a:lnTo>
                  <a:pt x="47211" y="523220"/>
                </a:lnTo>
                <a:lnTo>
                  <a:pt x="88392" y="533400"/>
                </a:lnTo>
                <a:lnTo>
                  <a:pt x="7060808" y="532547"/>
                </a:lnTo>
                <a:lnTo>
                  <a:pt x="7099625" y="517094"/>
                </a:lnTo>
                <a:lnTo>
                  <a:pt x="7126712" y="486188"/>
                </a:lnTo>
                <a:lnTo>
                  <a:pt x="7136892" y="445008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" name="bk object 21"/>
          <p:cNvSpPr/>
          <p:nvPr/>
        </p:nvSpPr>
        <p:spPr>
          <a:xfrm>
            <a:off x="1910368" y="4933614"/>
            <a:ext cx="6127675" cy="509599"/>
          </a:xfrm>
          <a:custGeom>
            <a:avLst/>
            <a:gdLst/>
            <a:ahLst/>
            <a:cxnLst/>
            <a:rect l="l" t="t" r="r" b="b"/>
            <a:pathLst>
              <a:path w="7165975" h="561975">
                <a:moveTo>
                  <a:pt x="7165848" y="468629"/>
                </a:moveTo>
                <a:lnTo>
                  <a:pt x="7165848" y="102107"/>
                </a:lnTo>
                <a:lnTo>
                  <a:pt x="7165085" y="91439"/>
                </a:lnTo>
                <a:lnTo>
                  <a:pt x="7150266" y="48207"/>
                </a:lnTo>
                <a:lnTo>
                  <a:pt x="7123412" y="19362"/>
                </a:lnTo>
                <a:lnTo>
                  <a:pt x="7086793" y="2584"/>
                </a:lnTo>
                <a:lnTo>
                  <a:pt x="7072883" y="0"/>
                </a:lnTo>
                <a:lnTo>
                  <a:pt x="93611" y="383"/>
                </a:lnTo>
                <a:lnTo>
                  <a:pt x="54796" y="11961"/>
                </a:lnTo>
                <a:lnTo>
                  <a:pt x="23520" y="37285"/>
                </a:lnTo>
                <a:lnTo>
                  <a:pt x="4571" y="73152"/>
                </a:lnTo>
                <a:lnTo>
                  <a:pt x="0" y="102870"/>
                </a:lnTo>
                <a:lnTo>
                  <a:pt x="0" y="459486"/>
                </a:lnTo>
                <a:lnTo>
                  <a:pt x="13447" y="509018"/>
                </a:lnTo>
                <a:lnTo>
                  <a:pt x="28956" y="530258"/>
                </a:lnTo>
                <a:lnTo>
                  <a:pt x="28956" y="94488"/>
                </a:lnTo>
                <a:lnTo>
                  <a:pt x="30480" y="86868"/>
                </a:lnTo>
                <a:lnTo>
                  <a:pt x="56388" y="44958"/>
                </a:lnTo>
                <a:lnTo>
                  <a:pt x="102870" y="28270"/>
                </a:lnTo>
                <a:lnTo>
                  <a:pt x="7063740" y="28263"/>
                </a:lnTo>
                <a:lnTo>
                  <a:pt x="7071359" y="28955"/>
                </a:lnTo>
                <a:lnTo>
                  <a:pt x="7113852" y="48449"/>
                </a:lnTo>
                <a:lnTo>
                  <a:pt x="7134541" y="82614"/>
                </a:lnTo>
                <a:lnTo>
                  <a:pt x="7137654" y="103631"/>
                </a:lnTo>
                <a:lnTo>
                  <a:pt x="7137654" y="529760"/>
                </a:lnTo>
                <a:lnTo>
                  <a:pt x="7138118" y="529327"/>
                </a:lnTo>
                <a:lnTo>
                  <a:pt x="7146485" y="519158"/>
                </a:lnTo>
                <a:lnTo>
                  <a:pt x="7153512" y="507903"/>
                </a:lnTo>
                <a:lnTo>
                  <a:pt x="7159128" y="495664"/>
                </a:lnTo>
                <a:lnTo>
                  <a:pt x="7163263" y="482539"/>
                </a:lnTo>
                <a:lnTo>
                  <a:pt x="7165848" y="468629"/>
                </a:lnTo>
                <a:close/>
              </a:path>
              <a:path w="7165975" h="561975">
                <a:moveTo>
                  <a:pt x="7137654" y="529760"/>
                </a:moveTo>
                <a:lnTo>
                  <a:pt x="7137654" y="458723"/>
                </a:lnTo>
                <a:lnTo>
                  <a:pt x="7136892" y="467105"/>
                </a:lnTo>
                <a:lnTo>
                  <a:pt x="7132301" y="486752"/>
                </a:lnTo>
                <a:lnTo>
                  <a:pt x="7107321" y="518375"/>
                </a:lnTo>
                <a:lnTo>
                  <a:pt x="7069835" y="532637"/>
                </a:lnTo>
                <a:lnTo>
                  <a:pt x="7062216" y="533399"/>
                </a:lnTo>
                <a:lnTo>
                  <a:pt x="89475" y="532110"/>
                </a:lnTo>
                <a:lnTo>
                  <a:pt x="53441" y="514129"/>
                </a:lnTo>
                <a:lnTo>
                  <a:pt x="32004" y="480060"/>
                </a:lnTo>
                <a:lnTo>
                  <a:pt x="28956" y="465582"/>
                </a:lnTo>
                <a:lnTo>
                  <a:pt x="28956" y="530258"/>
                </a:lnTo>
                <a:lnTo>
                  <a:pt x="65306" y="554373"/>
                </a:lnTo>
                <a:lnTo>
                  <a:pt x="102870" y="561594"/>
                </a:lnTo>
                <a:lnTo>
                  <a:pt x="7063740" y="561593"/>
                </a:lnTo>
                <a:lnTo>
                  <a:pt x="7105670" y="552327"/>
                </a:lnTo>
                <a:lnTo>
                  <a:pt x="7128479" y="538312"/>
                </a:lnTo>
                <a:lnTo>
                  <a:pt x="7137654" y="529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41" b="0" i="0">
                <a:solidFill>
                  <a:srgbClr val="452103"/>
                </a:solidFill>
                <a:latin typeface="HY헤드라인M"/>
                <a:cs typeface="HY헤드라인M"/>
              </a:defRPr>
            </a:lvl1pPr>
          </a:lstStyle>
          <a:p>
            <a:pPr marL="21720"/>
            <a:fld id="{81D60167-4931-47E6-BA6A-407CBD079E47}" type="slidenum">
              <a:rPr lang="en-US" altLang="ko-KR" spc="-9" smtClean="0"/>
              <a:pPr marL="21720"/>
              <a:t>‹#›</a:t>
            </a:fld>
            <a:endParaRPr lang="ko-KR" altLang="en-US" spc="-9"/>
          </a:p>
        </p:txBody>
      </p:sp>
    </p:spTree>
    <p:extLst>
      <p:ext uri="{BB962C8B-B14F-4D97-AF65-F5344CB8AC3E}">
        <p14:creationId xmlns:p14="http://schemas.microsoft.com/office/powerpoint/2010/main" val="1179740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buClr>
                <a:srgbClr val="50ABCC"/>
              </a:buClr>
              <a:buFont typeface="Arial" panose="020B0604020202020204" pitchFamily="34" charset="0"/>
              <a:buChar char="»"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50ABC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rgbClr val="93CDD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rgbClr val="B7DE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rgbClr val="B7DE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3E0FFF8-132C-4121-9C4C-C9A32B5AB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131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0"/>
            <a:ext cx="9144000" cy="550209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-468" y="116632"/>
            <a:ext cx="7077364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chemeClr val="accent6">
                  <a:lumMod val="50000"/>
                </a:schemeClr>
              </a:buClr>
              <a:buSzPct val="100000"/>
              <a:buFont typeface="+mj-lt"/>
              <a:buAutoNum type="arabicParenR"/>
              <a:defRPr sz="16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4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908676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0"/>
            <a:ext cx="9144000" cy="550209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-468" y="116632"/>
            <a:ext cx="7077364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1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884917"/>
            <a:ext cx="9144000" cy="5779209"/>
            <a:chOff x="0" y="884917"/>
            <a:chExt cx="9144000" cy="5779209"/>
          </a:xfrm>
        </p:grpSpPr>
        <p:sp>
          <p:nvSpPr>
            <p:cNvPr id="8" name="직사각형 7"/>
            <p:cNvSpPr/>
            <p:nvPr/>
          </p:nvSpPr>
          <p:spPr>
            <a:xfrm>
              <a:off x="0" y="884917"/>
              <a:ext cx="9144000" cy="54244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23928" y="6417905"/>
              <a:ext cx="4824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000"/>
                </a:spcAft>
              </a:pPr>
              <a:endParaRPr lang="ko-KR" altLang="en-US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9630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DBBB9-0925-46E1-B865-18BD8BF10632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384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DBBB9-0925-46E1-B865-18BD8BF10632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10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DBBB9-0925-46E1-B865-18BD8BF10632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8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DBBB9-0925-46E1-B865-18BD8BF10632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04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DBBB9-0925-46E1-B865-18BD8BF10632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474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DBBB9-0925-46E1-B865-18BD8BF10632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636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DBBB9-0925-46E1-B865-18BD8BF10632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C94874-2864-49ED-B057-A8E4CAB741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78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65F67DFB-EF3E-9889-2871-394217223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2440" y="6525344"/>
            <a:ext cx="467072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83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connector/j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7705" y="4334361"/>
            <a:ext cx="5531298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3514"/>
              </a:lnSpc>
            </a:pPr>
            <a:r>
              <a:rPr lang="en-US" sz="3078" b="1">
                <a:solidFill>
                  <a:srgbClr val="650033"/>
                </a:solidFill>
                <a:latin typeface="HY견고딕"/>
                <a:cs typeface="HY견고딕"/>
              </a:rPr>
              <a:t>MVC </a:t>
            </a:r>
            <a:r>
              <a:rPr lang="ko-KR" altLang="en-US" sz="3078" b="1">
                <a:solidFill>
                  <a:srgbClr val="650033"/>
                </a:solidFill>
                <a:latin typeface="HY견고딕"/>
                <a:cs typeface="HY견고딕"/>
              </a:rPr>
              <a:t>패턴을 이용한 도서 관리</a:t>
            </a:r>
            <a:endParaRPr sz="3078" b="1">
              <a:latin typeface="HY견고딕"/>
              <a:cs typeface="HY견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B2862-9747-1C77-1508-BC6C5ED0E5C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1720"/>
            <a:fld id="{81D60167-4931-47E6-BA6A-407CBD079E47}" type="slidenum">
              <a:rPr lang="en-US" altLang="ko-KR" spc="-9" smtClean="0"/>
              <a:pPr marL="21720"/>
              <a:t>1</a:t>
            </a:fld>
            <a:endParaRPr lang="ko-KR" altLang="en-US" spc="-9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204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JDBC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드라이버 설치</a:t>
            </a:r>
            <a:endParaRPr kumimoji="1" lang="en-US" altLang="ko-KR" sz="16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MySQL 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설치 시 </a:t>
            </a: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Connector/J 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항목을 선택하고 설치했을 경우에 한해</a:t>
            </a: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드라이버가 설치됨</a:t>
            </a: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JAR(Java Archive) 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파일 형식으로 제공</a:t>
            </a: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JDBC 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드라이버 파일 위치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  <a:hlinkClick r:id="rId3"/>
              </a:rPr>
              <a:t>https://dev.mysql.com/downloads/connector/j/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14980" y="1268760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400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95536" y="332656"/>
            <a:ext cx="1583463" cy="461665"/>
            <a:chOff x="467544" y="591071"/>
            <a:chExt cx="1583463" cy="461665"/>
          </a:xfrm>
        </p:grpSpPr>
        <p:sp>
          <p:nvSpPr>
            <p:cNvPr id="13" name="TextBox 12"/>
            <p:cNvSpPr txBox="1"/>
            <p:nvPr/>
          </p:nvSpPr>
          <p:spPr>
            <a:xfrm>
              <a:off x="467544" y="591071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3925" y="681668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cap="small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JDBC </a:t>
              </a:r>
              <a:r>
                <a:rPr lang="ko-KR" altLang="en-US" sz="1400" b="1" cap="small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개요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7D02A82-CFD7-A101-344D-69136A640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2923970"/>
            <a:ext cx="6516216" cy="3510777"/>
          </a:xfrm>
          <a:prstGeom prst="rect">
            <a:avLst/>
          </a:prstGeom>
        </p:spPr>
      </p:pic>
      <p:sp>
        <p:nvSpPr>
          <p:cNvPr id="2" name="모서리가 둥근 직사각형 12">
            <a:extLst>
              <a:ext uri="{FF2B5EF4-FFF2-40B4-BE49-F238E27FC236}">
                <a16:creationId xmlns:a16="http://schemas.microsoft.com/office/drawing/2014/main" id="{308285A7-9D3D-02A0-C9C3-BA01659F40DD}"/>
              </a:ext>
            </a:extLst>
          </p:cNvPr>
          <p:cNvSpPr/>
          <p:nvPr/>
        </p:nvSpPr>
        <p:spPr>
          <a:xfrm>
            <a:off x="6588225" y="5157192"/>
            <a:ext cx="792088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E19BB01B-0F4F-0CE3-B6A9-FB7FFB0091ED}"/>
              </a:ext>
            </a:extLst>
          </p:cNvPr>
          <p:cNvSpPr/>
          <p:nvPr/>
        </p:nvSpPr>
        <p:spPr>
          <a:xfrm>
            <a:off x="1403648" y="4044076"/>
            <a:ext cx="3528392" cy="465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4080D-E529-1257-BFFF-87C8C0CA3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2440" y="6525344"/>
            <a:ext cx="467072" cy="25328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9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02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JDBC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드라이버 설치</a:t>
            </a:r>
            <a:endParaRPr kumimoji="1" lang="en-US" altLang="ko-KR" sz="16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14980" y="1268760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400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95536" y="332656"/>
            <a:ext cx="1583463" cy="461665"/>
            <a:chOff x="467544" y="591071"/>
            <a:chExt cx="1583463" cy="461665"/>
          </a:xfrm>
        </p:grpSpPr>
        <p:sp>
          <p:nvSpPr>
            <p:cNvPr id="13" name="TextBox 12"/>
            <p:cNvSpPr txBox="1"/>
            <p:nvPr/>
          </p:nvSpPr>
          <p:spPr>
            <a:xfrm>
              <a:off x="467544" y="591071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3925" y="681668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cap="small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JDBC </a:t>
              </a:r>
              <a:r>
                <a:rPr lang="ko-KR" altLang="en-US" sz="1400" b="1" cap="small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개요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C8E96C0-0749-F7C1-F9AE-491B2716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7" y="1916832"/>
            <a:ext cx="6660232" cy="4305798"/>
          </a:xfrm>
          <a:prstGeom prst="rect">
            <a:avLst/>
          </a:prstGeom>
        </p:spPr>
      </p:pic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58A1E125-05BD-ADF5-5DC9-EF20205A0ABA}"/>
              </a:ext>
            </a:extLst>
          </p:cNvPr>
          <p:cNvSpPr/>
          <p:nvPr/>
        </p:nvSpPr>
        <p:spPr>
          <a:xfrm>
            <a:off x="693052" y="5841734"/>
            <a:ext cx="2798827" cy="3808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6D5577-A2FC-2988-5811-8DFBF827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2440" y="6525344"/>
            <a:ext cx="467072" cy="25328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801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129542" cy="157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JDBC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드라이버 설치</a:t>
            </a:r>
            <a:endParaRPr kumimoji="1" lang="en-US" altLang="ko-KR" sz="16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1913" lvl="1" fontAlgn="base">
              <a:spcBef>
                <a:spcPts val="2000"/>
              </a:spcBef>
              <a:spcAft>
                <a:spcPts val="400"/>
              </a:spcAft>
            </a:pP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다운받은 드라이버 압축 해제</a:t>
            </a:r>
            <a:endParaRPr kumimoji="1" lang="en-US" altLang="ko-KR" sz="16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14980" y="1268760"/>
          <a:ext cx="356146" cy="363641"/>
        </p:xfrm>
        <a:graphic>
          <a:graphicData uri="http://schemas.openxmlformats.org/drawingml/2006/table">
            <a:tbl>
              <a:tblPr/>
              <a:tblGrid>
                <a:gridCol w="356146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636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400" kern="0" spc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95536" y="332656"/>
            <a:ext cx="1583463" cy="461665"/>
            <a:chOff x="467544" y="591071"/>
            <a:chExt cx="1583463" cy="461665"/>
          </a:xfrm>
        </p:grpSpPr>
        <p:sp>
          <p:nvSpPr>
            <p:cNvPr id="13" name="TextBox 12"/>
            <p:cNvSpPr txBox="1"/>
            <p:nvPr/>
          </p:nvSpPr>
          <p:spPr>
            <a:xfrm>
              <a:off x="467544" y="591071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3925" y="681668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cap="small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JDBC </a:t>
              </a:r>
              <a:r>
                <a:rPr lang="ko-KR" altLang="en-US" sz="1400" b="1" cap="small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개요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96A14A0-108A-05D7-C137-CBF726DB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26" y="2492896"/>
            <a:ext cx="5920904" cy="3850360"/>
          </a:xfrm>
          <a:prstGeom prst="rect">
            <a:avLst/>
          </a:prstGeom>
        </p:spPr>
      </p:pic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A103D7CE-8140-687B-EC06-13B08DF022E5}"/>
              </a:ext>
            </a:extLst>
          </p:cNvPr>
          <p:cNvSpPr/>
          <p:nvPr/>
        </p:nvSpPr>
        <p:spPr>
          <a:xfrm>
            <a:off x="3275856" y="2764121"/>
            <a:ext cx="2880320" cy="391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8DB2BE-D52C-A041-B944-969AC04B8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2440" y="6525344"/>
            <a:ext cx="467072" cy="25328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008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97AA6A-B644-EBE6-8A53-7D674F6EB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00808"/>
            <a:ext cx="5715467" cy="2159537"/>
          </a:xfrm>
          <a:prstGeom prst="rect">
            <a:avLst/>
          </a:prstGeom>
        </p:spPr>
      </p:pic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39EF5CFE-2FD0-3CFC-29F4-2D1C20BBE614}"/>
              </a:ext>
            </a:extLst>
          </p:cNvPr>
          <p:cNvSpPr/>
          <p:nvPr/>
        </p:nvSpPr>
        <p:spPr>
          <a:xfrm>
            <a:off x="2123728" y="1844824"/>
            <a:ext cx="50405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90B71726-9700-D13F-F27C-1FC39128BB52}"/>
              </a:ext>
            </a:extLst>
          </p:cNvPr>
          <p:cNvSpPr/>
          <p:nvPr/>
        </p:nvSpPr>
        <p:spPr>
          <a:xfrm>
            <a:off x="2051720" y="2729082"/>
            <a:ext cx="29523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B70478-FD3A-D9F8-EEB7-42494CC292E7}"/>
              </a:ext>
            </a:extLst>
          </p:cNvPr>
          <p:cNvSpPr/>
          <p:nvPr/>
        </p:nvSpPr>
        <p:spPr>
          <a:xfrm>
            <a:off x="107504" y="119446"/>
            <a:ext cx="8129542" cy="1174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이클립스 환경 설정</a:t>
            </a:r>
            <a:b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</a:br>
            <a:b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</a:b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웹프로그램을 구현하기 위해서 이클립스 환경 설정</a:t>
            </a: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1850C13C-96A5-57D2-A154-95039EC1ACFD}"/>
              </a:ext>
            </a:extLst>
          </p:cNvPr>
          <p:cNvSpPr/>
          <p:nvPr/>
        </p:nvSpPr>
        <p:spPr>
          <a:xfrm>
            <a:off x="4932040" y="3505328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7181B1D-16D9-DDD3-FFDB-AE51FCE77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010187"/>
            <a:ext cx="2520280" cy="2597679"/>
          </a:xfrm>
          <a:prstGeom prst="rect">
            <a:avLst/>
          </a:prstGeom>
        </p:spPr>
      </p:pic>
      <p:sp>
        <p:nvSpPr>
          <p:cNvPr id="11" name="모서리가 둥근 직사각형 12">
            <a:extLst>
              <a:ext uri="{FF2B5EF4-FFF2-40B4-BE49-F238E27FC236}">
                <a16:creationId xmlns:a16="http://schemas.microsoft.com/office/drawing/2014/main" id="{0A079AB1-1425-A60C-2255-0341E5FBC226}"/>
              </a:ext>
            </a:extLst>
          </p:cNvPr>
          <p:cNvSpPr/>
          <p:nvPr/>
        </p:nvSpPr>
        <p:spPr>
          <a:xfrm>
            <a:off x="338532" y="5154915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2" name="모서리가 둥근 직사각형 12">
            <a:extLst>
              <a:ext uri="{FF2B5EF4-FFF2-40B4-BE49-F238E27FC236}">
                <a16:creationId xmlns:a16="http://schemas.microsoft.com/office/drawing/2014/main" id="{51E62161-EB97-7F3B-F4E6-12BDBB1DA52E}"/>
              </a:ext>
            </a:extLst>
          </p:cNvPr>
          <p:cNvSpPr/>
          <p:nvPr/>
        </p:nvSpPr>
        <p:spPr>
          <a:xfrm>
            <a:off x="1475656" y="6286262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CEFD86-96AC-5D14-2708-4C2870815A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2440" y="6525344"/>
            <a:ext cx="467072" cy="25328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691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2CD511-ED84-C916-1A79-FAA01A596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2440" y="6525344"/>
            <a:ext cx="467072" cy="25328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DD98C4-AD35-4759-9571-E1AA62A00DA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9A9703-C370-52F4-F08D-A49BDDB0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53" y="1152216"/>
            <a:ext cx="7446084" cy="5568844"/>
          </a:xfrm>
          <a:prstGeom prst="rect">
            <a:avLst/>
          </a:prstGeom>
        </p:spPr>
      </p:pic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DC9BAA5B-CCC8-A187-B360-F2B804419506}"/>
              </a:ext>
            </a:extLst>
          </p:cNvPr>
          <p:cNvSpPr/>
          <p:nvPr/>
        </p:nvSpPr>
        <p:spPr>
          <a:xfrm>
            <a:off x="564149" y="1299495"/>
            <a:ext cx="611127" cy="3395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97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4B0D1B21-3607-8200-2B75-101B4F00A997}"/>
              </a:ext>
            </a:extLst>
          </p:cNvPr>
          <p:cNvSpPr/>
          <p:nvPr/>
        </p:nvSpPr>
        <p:spPr>
          <a:xfrm>
            <a:off x="632052" y="1639010"/>
            <a:ext cx="3734667" cy="2716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97"/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CAB9E30B-B39C-CEB7-D8CC-6E7642D3E744}"/>
              </a:ext>
            </a:extLst>
          </p:cNvPr>
          <p:cNvSpPr/>
          <p:nvPr/>
        </p:nvSpPr>
        <p:spPr>
          <a:xfrm>
            <a:off x="4230914" y="2003037"/>
            <a:ext cx="3191443" cy="2716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97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9AE769-AEF7-F915-C852-A0DA96C01322}"/>
              </a:ext>
            </a:extLst>
          </p:cNvPr>
          <p:cNvSpPr/>
          <p:nvPr/>
        </p:nvSpPr>
        <p:spPr>
          <a:xfrm>
            <a:off x="499718" y="405135"/>
            <a:ext cx="7734003" cy="655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8746" lvl="1" indent="-320362" fontAlgn="base">
              <a:spcBef>
                <a:spcPts val="1886"/>
              </a:spcBef>
              <a:spcAft>
                <a:spcPts val="377"/>
              </a:spcAft>
              <a:buFont typeface="Wingdings" panose="05000000000000000000" pitchFamily="2" charset="2"/>
              <a:buChar char="l"/>
            </a:pPr>
            <a:r>
              <a:rPr kumimoji="1" lang="en-US" altLang="ko-KR" sz="1508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508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프로젝트 생성</a:t>
            </a:r>
            <a:endParaRPr kumimoji="1" lang="en-US" altLang="ko-KR" sz="1508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46712" lvl="2" indent="-267967" fontAlgn="base">
              <a:spcBef>
                <a:spcPts val="566"/>
              </a:spcBef>
              <a:spcAft>
                <a:spcPts val="377"/>
              </a:spcAft>
              <a:buFont typeface="Arial" panose="020B0604020202020204" pitchFamily="34" charset="0"/>
              <a:buChar char="•"/>
            </a:pPr>
            <a:r>
              <a:rPr kumimoji="1" lang="ko-KR" altLang="en-US" sz="13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이클립스 상단</a:t>
            </a:r>
            <a:r>
              <a:rPr kumimoji="1" lang="en-US" altLang="ko-KR" sz="13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3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메뉴에서 </a:t>
            </a:r>
            <a:r>
              <a:rPr kumimoji="1" lang="en-US" altLang="ko-KR" sz="13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[File]-[New]-[Dynamic Web Project]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580DF7-26B2-01E8-6A0E-1DB96F913469}"/>
              </a:ext>
            </a:extLst>
          </p:cNvPr>
          <p:cNvGraphicFramePr>
            <a:graphicFrameLocks noGrp="1"/>
          </p:cNvGraphicFramePr>
          <p:nvPr/>
        </p:nvGraphicFramePr>
        <p:xfrm>
          <a:off x="537507" y="405135"/>
          <a:ext cx="335843" cy="342911"/>
        </p:xfrm>
        <a:graphic>
          <a:graphicData uri="http://schemas.openxmlformats.org/drawingml/2006/table">
            <a:tbl>
              <a:tblPr/>
              <a:tblGrid>
                <a:gridCol w="335843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429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3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078" marR="61078" marT="16886" marB="16886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180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FBE70F1-AA51-23C1-9D31-680609AB9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116536"/>
            <a:ext cx="4355992" cy="46620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08470" y="1391910"/>
            <a:ext cx="7734003" cy="655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8746" lvl="1" indent="-320362" fontAlgn="base">
              <a:spcBef>
                <a:spcPts val="1886"/>
              </a:spcBef>
              <a:spcAft>
                <a:spcPts val="377"/>
              </a:spcAft>
              <a:buFont typeface="Wingdings" panose="05000000000000000000" pitchFamily="2" charset="2"/>
              <a:buChar char="l"/>
            </a:pPr>
            <a:r>
              <a:rPr kumimoji="1" lang="en-US" altLang="ko-KR" sz="1508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508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프로젝트 생성</a:t>
            </a:r>
            <a:endParaRPr kumimoji="1" lang="en-US" altLang="ko-KR" sz="1508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646712" lvl="2" indent="-267967" fontAlgn="base">
              <a:spcBef>
                <a:spcPts val="566"/>
              </a:spcBef>
              <a:spcAft>
                <a:spcPts val="377"/>
              </a:spcAft>
              <a:buFont typeface="Arial" panose="020B0604020202020204" pitchFamily="34" charset="0"/>
              <a:buChar char="•"/>
            </a:pPr>
            <a:r>
              <a:rPr kumimoji="1" lang="ko-KR" altLang="en-US" sz="13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프로젝트</a:t>
            </a:r>
            <a:r>
              <a:rPr kumimoji="1" lang="en-US" altLang="ko-KR" sz="13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kumimoji="1" lang="ko-KR" altLang="en-US" sz="132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이름을 </a:t>
            </a:r>
            <a:r>
              <a:rPr kumimoji="1" lang="en-US" altLang="ko-KR" sz="132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mvc_book</a:t>
            </a:r>
            <a:r>
              <a:rPr kumimoji="1" lang="ko-KR" altLang="en-US" sz="132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으로 </a:t>
            </a:r>
            <a:r>
              <a:rPr kumimoji="1" lang="ko-KR" altLang="en-US" sz="13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설정</a:t>
            </a:r>
            <a:r>
              <a:rPr kumimoji="1" lang="ko-KR" altLang="en-US" sz="13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kumimoji="1" lang="en-US" altLang="ko-KR" sz="132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746259" y="1391910"/>
          <a:ext cx="335843" cy="342911"/>
        </p:xfrm>
        <a:graphic>
          <a:graphicData uri="http://schemas.openxmlformats.org/drawingml/2006/table">
            <a:tbl>
              <a:tblPr/>
              <a:tblGrid>
                <a:gridCol w="335843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3429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3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1078" marR="61078" marT="16886" marB="16886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cxnSp>
        <p:nvCxnSpPr>
          <p:cNvPr id="12" name="직선 화살표 연결선 11"/>
          <p:cNvCxnSpPr/>
          <p:nvPr/>
        </p:nvCxnSpPr>
        <p:spPr>
          <a:xfrm flipH="1">
            <a:off x="5371001" y="3974251"/>
            <a:ext cx="9970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57104" y="3596109"/>
            <a:ext cx="4355993" cy="1132390"/>
          </a:xfrm>
          <a:prstGeom prst="roundRect">
            <a:avLst>
              <a:gd name="adj" fmla="val 6356"/>
            </a:avLst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97"/>
          </a:p>
        </p:txBody>
      </p:sp>
      <p:sp>
        <p:nvSpPr>
          <p:cNvPr id="4" name="TextBox 3"/>
          <p:cNvSpPr txBox="1"/>
          <p:nvPr/>
        </p:nvSpPr>
        <p:spPr>
          <a:xfrm>
            <a:off x="6300192" y="3861048"/>
            <a:ext cx="1452642" cy="730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37" b="1" dirty="0">
                <a:solidFill>
                  <a:srgbClr val="FF0000"/>
                </a:solidFill>
              </a:rPr>
              <a:t>Target runtime </a:t>
            </a:r>
            <a:r>
              <a:rPr lang="ko-KR" altLang="en-US" sz="1037" b="1" dirty="0">
                <a:solidFill>
                  <a:srgbClr val="FF0000"/>
                </a:solidFill>
              </a:rPr>
              <a:t>값이</a:t>
            </a:r>
            <a:endParaRPr lang="en-US" altLang="ko-KR" sz="1037" b="1" dirty="0">
              <a:solidFill>
                <a:srgbClr val="FF0000"/>
              </a:solidFill>
            </a:endParaRPr>
          </a:p>
          <a:p>
            <a:r>
              <a:rPr lang="en-US" altLang="ko-KR" sz="1037" b="1" dirty="0">
                <a:solidFill>
                  <a:srgbClr val="FF0000"/>
                </a:solidFill>
              </a:rPr>
              <a:t>&lt;None&gt;</a:t>
            </a:r>
            <a:r>
              <a:rPr lang="ko-KR" altLang="en-US" sz="1037" b="1" dirty="0">
                <a:solidFill>
                  <a:srgbClr val="FF0000"/>
                </a:solidFill>
              </a:rPr>
              <a:t>일 경우</a:t>
            </a:r>
            <a:r>
              <a:rPr lang="en-US" altLang="ko-KR" sz="1037" b="1" dirty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sz="1037" b="1" dirty="0" err="1">
                <a:solidFill>
                  <a:srgbClr val="FF0000"/>
                </a:solidFill>
              </a:rPr>
              <a:t>톰캣</a:t>
            </a:r>
            <a:r>
              <a:rPr lang="ko-KR" altLang="en-US" sz="1037" b="1" dirty="0">
                <a:solidFill>
                  <a:srgbClr val="FF0000"/>
                </a:solidFill>
              </a:rPr>
              <a:t> 연동 정보 </a:t>
            </a:r>
            <a:endParaRPr lang="en-US" altLang="ko-KR" sz="1037" b="1" dirty="0">
              <a:solidFill>
                <a:srgbClr val="FF0000"/>
              </a:solidFill>
            </a:endParaRPr>
          </a:p>
          <a:p>
            <a:r>
              <a:rPr lang="ko-KR" altLang="en-US" sz="1037" b="1" dirty="0">
                <a:solidFill>
                  <a:srgbClr val="FF0000"/>
                </a:solidFill>
              </a:rPr>
              <a:t>확인 필요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633625" y="509171"/>
            <a:ext cx="1786923" cy="440570"/>
            <a:chOff x="467544" y="591071"/>
            <a:chExt cx="1894948" cy="467204"/>
          </a:xfrm>
        </p:grpSpPr>
        <p:sp>
          <p:nvSpPr>
            <p:cNvPr id="23" name="TextBox 22"/>
            <p:cNvSpPr txBox="1"/>
            <p:nvPr/>
          </p:nvSpPr>
          <p:spPr>
            <a:xfrm>
              <a:off x="467544" y="591071"/>
              <a:ext cx="195899" cy="467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63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3925" y="681668"/>
              <a:ext cx="1358567" cy="321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368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프로젝트 생성</a:t>
              </a:r>
              <a:endParaRPr lang="ko-KR" altLang="en-US" sz="132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D04FE3-10C0-14CC-4C2B-2DAA6FDE0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2440" y="6525344"/>
            <a:ext cx="467072" cy="25328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DD98C4-AD35-4759-9571-E1AA62A00DA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1639AD48-57B8-22CA-51DF-CA7A3D0FF67D}"/>
              </a:ext>
            </a:extLst>
          </p:cNvPr>
          <p:cNvSpPr/>
          <p:nvPr/>
        </p:nvSpPr>
        <p:spPr>
          <a:xfrm>
            <a:off x="944405" y="2829555"/>
            <a:ext cx="1671165" cy="2987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97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543B6D80-2296-1F9E-D2D3-DA8D2A478440}"/>
              </a:ext>
            </a:extLst>
          </p:cNvPr>
          <p:cNvSpPr/>
          <p:nvPr/>
        </p:nvSpPr>
        <p:spPr>
          <a:xfrm>
            <a:off x="4008113" y="6453336"/>
            <a:ext cx="707904" cy="2987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97"/>
          </a:p>
        </p:txBody>
      </p:sp>
    </p:spTree>
    <p:extLst>
      <p:ext uri="{BB962C8B-B14F-4D97-AF65-F5344CB8AC3E}">
        <p14:creationId xmlns:p14="http://schemas.microsoft.com/office/powerpoint/2010/main" val="599297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E8C7F41-F78A-83A0-D3E4-730282EC9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31"/>
          <a:stretch/>
        </p:blipFill>
        <p:spPr>
          <a:xfrm>
            <a:off x="5148064" y="3462829"/>
            <a:ext cx="3560198" cy="22968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B42A60-D8FC-9770-B43F-A44498F31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54"/>
          <a:stretch/>
        </p:blipFill>
        <p:spPr>
          <a:xfrm>
            <a:off x="0" y="2132856"/>
            <a:ext cx="5038725" cy="33818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0F3734-4A11-0123-0FD3-2834636734D9}"/>
              </a:ext>
            </a:extLst>
          </p:cNvPr>
          <p:cNvSpPr txBox="1"/>
          <p:nvPr/>
        </p:nvSpPr>
        <p:spPr>
          <a:xfrm>
            <a:off x="1011803" y="5733256"/>
            <a:ext cx="712039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다운받아서 압축 해제한  </a:t>
            </a:r>
            <a:r>
              <a:rPr lang="en-US" altLang="ko-KR"/>
              <a:t>Mysql </a:t>
            </a:r>
            <a:r>
              <a:rPr lang="ko-KR" altLang="en-US"/>
              <a:t>라이브러리의 </a:t>
            </a:r>
            <a:r>
              <a:rPr lang="en-US" altLang="ko-KR"/>
              <a:t>mysql-connector-j-</a:t>
            </a:r>
            <a:r>
              <a:rPr lang="ko-KR" altLang="en-US"/>
              <a:t>버젼</a:t>
            </a:r>
            <a:r>
              <a:rPr lang="en-US" altLang="ko-KR"/>
              <a:t>.jar </a:t>
            </a:r>
            <a:r>
              <a:rPr lang="ko-KR" altLang="en-US"/>
              <a:t>복사</a:t>
            </a:r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E75C159F-503F-C146-4C42-18233859003C}"/>
              </a:ext>
            </a:extLst>
          </p:cNvPr>
          <p:cNvSpPr/>
          <p:nvPr/>
        </p:nvSpPr>
        <p:spPr>
          <a:xfrm>
            <a:off x="251520" y="3198698"/>
            <a:ext cx="1512168" cy="5183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77D1CCD4-0B0A-D640-BFB6-6ADB50ACD3BE}"/>
              </a:ext>
            </a:extLst>
          </p:cNvPr>
          <p:cNvSpPr/>
          <p:nvPr/>
        </p:nvSpPr>
        <p:spPr>
          <a:xfrm>
            <a:off x="6692038" y="4571896"/>
            <a:ext cx="20162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E5D89DAD-F3C3-9F3F-72D1-F23C265E06D8}"/>
              </a:ext>
            </a:extLst>
          </p:cNvPr>
          <p:cNvSpPr/>
          <p:nvPr/>
        </p:nvSpPr>
        <p:spPr>
          <a:xfrm>
            <a:off x="467544" y="3930044"/>
            <a:ext cx="1512168" cy="291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0" name="모서리가 둥근 직사각형 12">
            <a:extLst>
              <a:ext uri="{FF2B5EF4-FFF2-40B4-BE49-F238E27FC236}">
                <a16:creationId xmlns:a16="http://schemas.microsoft.com/office/drawing/2014/main" id="{631B248B-2001-4342-3532-125255B4209E}"/>
              </a:ext>
            </a:extLst>
          </p:cNvPr>
          <p:cNvSpPr/>
          <p:nvPr/>
        </p:nvSpPr>
        <p:spPr>
          <a:xfrm>
            <a:off x="899592" y="4509120"/>
            <a:ext cx="1512168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A54D705F-BA9D-DBAD-82CC-53946BB5AF5B}"/>
              </a:ext>
            </a:extLst>
          </p:cNvPr>
          <p:cNvSpPr/>
          <p:nvPr/>
        </p:nvSpPr>
        <p:spPr>
          <a:xfrm>
            <a:off x="2521099" y="4352859"/>
            <a:ext cx="4139133" cy="7200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040537-9AAE-19F1-1487-10856348DB34}"/>
              </a:ext>
            </a:extLst>
          </p:cNvPr>
          <p:cNvSpPr/>
          <p:nvPr/>
        </p:nvSpPr>
        <p:spPr>
          <a:xfrm>
            <a:off x="107504" y="119446"/>
            <a:ext cx="8129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MySql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라이브러리 복사</a:t>
            </a: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3A7F74-F900-E45A-E47A-647239B4C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2440" y="6525344"/>
            <a:ext cx="467072" cy="25328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0082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D028E5F-0FB2-2386-3B47-C37CB628F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22"/>
          <a:stretch/>
        </p:blipFill>
        <p:spPr>
          <a:xfrm>
            <a:off x="0" y="2276872"/>
            <a:ext cx="9144000" cy="3788401"/>
          </a:xfrm>
          <a:prstGeom prst="rect">
            <a:avLst/>
          </a:prstGeom>
        </p:spPr>
      </p:pic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631ECBDF-CCF5-322D-2CC4-53A325E42787}"/>
              </a:ext>
            </a:extLst>
          </p:cNvPr>
          <p:cNvSpPr/>
          <p:nvPr/>
        </p:nvSpPr>
        <p:spPr>
          <a:xfrm>
            <a:off x="63610" y="3343222"/>
            <a:ext cx="2636182" cy="5178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DF3EB-D09F-447A-A14E-8314F8E38B95}"/>
              </a:ext>
            </a:extLst>
          </p:cNvPr>
          <p:cNvSpPr txBox="1"/>
          <p:nvPr/>
        </p:nvSpPr>
        <p:spPr>
          <a:xfrm>
            <a:off x="4427984" y="5229200"/>
            <a:ext cx="38800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복사 되었나 확인</a:t>
            </a:r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24A733C3-60FF-591A-4055-E916DC2ACDF1}"/>
              </a:ext>
            </a:extLst>
          </p:cNvPr>
          <p:cNvSpPr/>
          <p:nvPr/>
        </p:nvSpPr>
        <p:spPr>
          <a:xfrm>
            <a:off x="467544" y="4165267"/>
            <a:ext cx="2636182" cy="2718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F08468BF-1CDE-38E8-45A5-C585A576C453}"/>
              </a:ext>
            </a:extLst>
          </p:cNvPr>
          <p:cNvSpPr/>
          <p:nvPr/>
        </p:nvSpPr>
        <p:spPr>
          <a:xfrm>
            <a:off x="971600" y="4691314"/>
            <a:ext cx="1656184" cy="5378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8C2BADB0-FDAC-69A0-717D-9E9380B31B12}"/>
              </a:ext>
            </a:extLst>
          </p:cNvPr>
          <p:cNvSpPr/>
          <p:nvPr/>
        </p:nvSpPr>
        <p:spPr>
          <a:xfrm>
            <a:off x="1547664" y="5214458"/>
            <a:ext cx="2636182" cy="3027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3BB5AC-61C3-60C1-FB0C-2FBA03A62B03}"/>
              </a:ext>
            </a:extLst>
          </p:cNvPr>
          <p:cNvSpPr/>
          <p:nvPr/>
        </p:nvSpPr>
        <p:spPr>
          <a:xfrm>
            <a:off x="107504" y="119446"/>
            <a:ext cx="8129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MySql 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라이브러리 복사</a:t>
            </a: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05BC2A-646B-0574-85B3-040B399CC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2440" y="6525344"/>
            <a:ext cx="467072" cy="25328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26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81719" y="4334361"/>
            <a:ext cx="2497767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3514"/>
              </a:lnSpc>
            </a:pPr>
            <a:r>
              <a:rPr lang="en-US" sz="3078" b="1">
                <a:solidFill>
                  <a:srgbClr val="650033"/>
                </a:solidFill>
                <a:latin typeface="HY견고딕"/>
                <a:cs typeface="HY견고딕"/>
              </a:rPr>
              <a:t>2.</a:t>
            </a:r>
            <a:r>
              <a:rPr lang="ko-KR" altLang="en-US" sz="3078" b="1">
                <a:solidFill>
                  <a:srgbClr val="650033"/>
                </a:solidFill>
                <a:latin typeface="HY견고딕"/>
                <a:cs typeface="HY견고딕"/>
              </a:rPr>
              <a:t>모델 구현</a:t>
            </a:r>
            <a:endParaRPr sz="3078" b="1">
              <a:latin typeface="HY견고딕"/>
              <a:cs typeface="HY견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F5E075-0830-9870-4049-F417F26826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1720"/>
            <a:fld id="{81D60167-4931-47E6-BA6A-407CBD079E47}" type="slidenum">
              <a:rPr lang="en-US" altLang="ko-KR" spc="-9" smtClean="0"/>
              <a:pPr marL="21720"/>
              <a:t>18</a:t>
            </a:fld>
            <a:endParaRPr lang="ko-KR" altLang="en-US" spc="-9"/>
          </a:p>
        </p:txBody>
      </p:sp>
    </p:spTree>
    <p:extLst>
      <p:ext uri="{BB962C8B-B14F-4D97-AF65-F5344CB8AC3E}">
        <p14:creationId xmlns:p14="http://schemas.microsoft.com/office/powerpoint/2010/main" val="3195362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 생성하기</a:t>
            </a:r>
          </a:p>
          <a:p>
            <a:pPr lvl="1"/>
            <a:r>
              <a:rPr lang="ko-KR" altLang="en-US" b="0" dirty="0"/>
              <a:t>모델은 웹 애플리케이션의 비즈니스 </a:t>
            </a:r>
            <a:r>
              <a:rPr lang="ko-KR" altLang="en-US" b="0" dirty="0" err="1"/>
              <a:t>로직을</a:t>
            </a:r>
            <a:r>
              <a:rPr lang="ko-KR" altLang="en-US" b="0" dirty="0"/>
              <a:t> 포함하는 데이터로 웹 애플리케이션의 상태</a:t>
            </a:r>
            <a:endParaRPr lang="en-US" altLang="ko-KR" b="0" dirty="0"/>
          </a:p>
          <a:p>
            <a:pPr lvl="1"/>
            <a:r>
              <a:rPr lang="ko-KR" altLang="en-US" b="0" dirty="0"/>
              <a:t>모델은 데이터베이스에서 데이터를 가져오거나</a:t>
            </a:r>
            <a:r>
              <a:rPr lang="en-US" altLang="ko-KR" b="0" dirty="0"/>
              <a:t>, </a:t>
            </a:r>
            <a:r>
              <a:rPr lang="ko-KR" altLang="en-US" b="0" dirty="0"/>
              <a:t>웹 애플리케이션에 필요한 서비스를 수행하는 간단한 자바 클래스로 </a:t>
            </a:r>
            <a:r>
              <a:rPr lang="ko-KR" altLang="en-US" b="0" dirty="0" err="1"/>
              <a:t>자바빈즈를</a:t>
            </a:r>
            <a:r>
              <a:rPr lang="ko-KR" altLang="en-US" b="0" dirty="0"/>
              <a:t> 의미</a:t>
            </a:r>
            <a:endParaRPr lang="en-US" altLang="ko-KR" b="0" dirty="0"/>
          </a:p>
          <a:p>
            <a:pPr lvl="1"/>
            <a:r>
              <a:rPr lang="ko-KR" altLang="en-US" b="0" dirty="0" err="1"/>
              <a:t>자바빈즈는</a:t>
            </a:r>
            <a:r>
              <a:rPr lang="ko-KR" altLang="en-US" b="0" dirty="0"/>
              <a:t> 데이터를 담을 멤버 변수인 </a:t>
            </a:r>
            <a:r>
              <a:rPr lang="ko-KR" altLang="en-US" b="0" dirty="0" err="1"/>
              <a:t>프로퍼티와</a:t>
            </a:r>
            <a:r>
              <a:rPr lang="ko-KR" altLang="en-US" b="0" dirty="0"/>
              <a:t> 데이터를 가져오거나 저장하는 </a:t>
            </a:r>
            <a:r>
              <a:rPr lang="en-US" altLang="ko-KR" b="0" dirty="0"/>
              <a:t>Getter/Setter( )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구성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7ED595-8E04-63C7-BBEF-9C7F85CB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3068960"/>
            <a:ext cx="7686675" cy="2596902"/>
          </a:xfrm>
          <a:prstGeom prst="rect">
            <a:avLst/>
          </a:prstGeom>
        </p:spPr>
      </p:pic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17DB5B35-830F-9FC0-5B49-C3CC0851208D}"/>
              </a:ext>
            </a:extLst>
          </p:cNvPr>
          <p:cNvSpPr/>
          <p:nvPr/>
        </p:nvSpPr>
        <p:spPr>
          <a:xfrm>
            <a:off x="5292080" y="3861048"/>
            <a:ext cx="1296144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354006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81719" y="4334361"/>
            <a:ext cx="4857283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3514"/>
              </a:lnSpc>
            </a:pPr>
            <a:r>
              <a:rPr lang="en-US" sz="3078" b="1">
                <a:solidFill>
                  <a:srgbClr val="650033"/>
                </a:solidFill>
                <a:latin typeface="HY견고딕"/>
                <a:cs typeface="HY견고딕"/>
              </a:rPr>
              <a:t>1. MVC </a:t>
            </a:r>
            <a:r>
              <a:rPr lang="ko-KR" altLang="en-US" sz="3078" b="1">
                <a:solidFill>
                  <a:srgbClr val="650033"/>
                </a:solidFill>
                <a:latin typeface="HY견고딕"/>
                <a:cs typeface="HY견고딕"/>
              </a:rPr>
              <a:t>패턴 개요</a:t>
            </a:r>
            <a:endParaRPr sz="3078" b="1">
              <a:latin typeface="HY견고딕"/>
              <a:cs typeface="HY견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B2862-9747-1C77-1508-BC6C5ED0E5C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/>
          <a:lstStyle/>
          <a:p>
            <a:pPr marL="21720"/>
            <a:fld id="{81D60167-4931-47E6-BA6A-407CBD079E47}" type="slidenum">
              <a:rPr lang="en-US" altLang="ko-KR" spc="-9" smtClean="0"/>
              <a:pPr marL="21720"/>
              <a:t>2</a:t>
            </a:fld>
            <a:endParaRPr lang="ko-KR" altLang="en-US" spc="-9"/>
          </a:p>
        </p:txBody>
      </p:sp>
    </p:spTree>
    <p:extLst>
      <p:ext uri="{BB962C8B-B14F-4D97-AF65-F5344CB8AC3E}">
        <p14:creationId xmlns:p14="http://schemas.microsoft.com/office/powerpoint/2010/main" val="4244825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구현</a:t>
            </a:r>
            <a:r>
              <a:rPr lang="en-US" altLang="ko-KR"/>
              <a:t>: BookDAO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dirty="0"/>
              <a:t>모델 영역은 </a:t>
            </a:r>
            <a:r>
              <a:rPr lang="en-US" altLang="ko-KR" dirty="0"/>
              <a:t>DAO, DO </a:t>
            </a:r>
            <a:r>
              <a:rPr lang="ko-KR" altLang="en-US" dirty="0"/>
              <a:t>등으로 구성할 </a:t>
            </a:r>
            <a:r>
              <a:rPr lang="ko-KR" altLang="en-US"/>
              <a:t>수 있음</a:t>
            </a:r>
            <a:endParaRPr lang="en-US" altLang="ko-KR"/>
          </a:p>
          <a:p>
            <a:pPr>
              <a:buFont typeface="Arial" pitchFamily="34" charset="0"/>
              <a:buChar char="•"/>
            </a:pPr>
            <a:r>
              <a:rPr lang="ko-KR" altLang="en-US"/>
              <a:t>모델은 실제 업무를 처리하는 클래스로 예에서는 실제 계산을 처리하는 클래스</a:t>
            </a:r>
            <a:endParaRPr lang="en-US" altLang="ko-KR"/>
          </a:p>
          <a:p>
            <a:pPr>
              <a:buFont typeface="Arial" pitchFamily="34" charset="0"/>
              <a:buChar char="•"/>
            </a:pPr>
            <a:r>
              <a:rPr lang="ko-KR" altLang="en-US"/>
              <a:t>보통 자바 클래스로 구현</a:t>
            </a:r>
            <a:endParaRPr lang="en-US" altLang="ko-KR"/>
          </a:p>
          <a:p>
            <a:pPr>
              <a:buFont typeface="Arial" pitchFamily="34" charset="0"/>
              <a:buChar char="•"/>
            </a:pPr>
            <a:r>
              <a:rPr lang="en-US" altLang="ko-KR"/>
              <a:t>BookDAO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/>
              <a:t>데이터베이스와 연동을 처리</a:t>
            </a:r>
            <a:endParaRPr lang="en-US" altLang="ko-KR"/>
          </a:p>
          <a:p>
            <a:pPr lvl="1">
              <a:buFont typeface="Arial" pitchFamily="34" charset="0"/>
              <a:buChar char="•"/>
            </a:pPr>
            <a:r>
              <a:rPr lang="en-US" altLang="ko-KR"/>
              <a:t>DAO(Data Access Object) : </a:t>
            </a:r>
            <a:r>
              <a:rPr lang="ko-KR" altLang="en-US"/>
              <a:t>데이터 관리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89BE6B-1F43-C4B9-1D32-9EA5AC1B5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3068960"/>
            <a:ext cx="7686675" cy="2596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2A5999-F3EC-1138-224B-786301B1F4F2}"/>
              </a:ext>
            </a:extLst>
          </p:cNvPr>
          <p:cNvSpPr txBox="1"/>
          <p:nvPr/>
        </p:nvSpPr>
        <p:spPr>
          <a:xfrm>
            <a:off x="5508104" y="4725144"/>
            <a:ext cx="125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BookDAO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19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구현</a:t>
            </a:r>
            <a:r>
              <a:rPr lang="en-US" altLang="ko-KR"/>
              <a:t>: BookDAO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A1E48D-B6CD-BB21-CF64-EC14BF2BE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92898"/>
            <a:ext cx="5979322" cy="5927392"/>
          </a:xfrm>
          <a:prstGeom prst="rect">
            <a:avLst/>
          </a:prstGeom>
        </p:spPr>
      </p:pic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74F0FA2D-DAEB-BE3E-B821-4812F9B8A757}"/>
              </a:ext>
            </a:extLst>
          </p:cNvPr>
          <p:cNvSpPr/>
          <p:nvPr/>
        </p:nvSpPr>
        <p:spPr>
          <a:xfrm>
            <a:off x="336765" y="1484784"/>
            <a:ext cx="338437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97"/>
          </a:p>
        </p:txBody>
      </p:sp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BDCDC123-8E94-1249-F2AA-40DE33F6CA79}"/>
              </a:ext>
            </a:extLst>
          </p:cNvPr>
          <p:cNvSpPr/>
          <p:nvPr/>
        </p:nvSpPr>
        <p:spPr>
          <a:xfrm>
            <a:off x="3923928" y="2852936"/>
            <a:ext cx="245093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97"/>
          </a:p>
        </p:txBody>
      </p:sp>
    </p:spTree>
    <p:extLst>
      <p:ext uri="{BB962C8B-B14F-4D97-AF65-F5344CB8AC3E}">
        <p14:creationId xmlns:p14="http://schemas.microsoft.com/office/powerpoint/2010/main" val="746108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4316CBC-82C1-8A96-961D-B2072DE4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31" y="692696"/>
            <a:ext cx="4635947" cy="53732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구현</a:t>
            </a:r>
            <a:r>
              <a:rPr lang="en-US" altLang="ko-KR"/>
              <a:t>: BookDAO</a:t>
            </a:r>
            <a:endParaRPr lang="ko-KR" altLang="en-US" dirty="0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1DB9F2BB-CE95-D6CF-9FAE-6D0DF7BCE7A1}"/>
              </a:ext>
            </a:extLst>
          </p:cNvPr>
          <p:cNvSpPr/>
          <p:nvPr/>
        </p:nvSpPr>
        <p:spPr>
          <a:xfrm>
            <a:off x="251521" y="1842207"/>
            <a:ext cx="3528392" cy="2906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97"/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F1B3D54C-19EF-40AE-56B5-382EBAF33D56}"/>
              </a:ext>
            </a:extLst>
          </p:cNvPr>
          <p:cNvSpPr/>
          <p:nvPr/>
        </p:nvSpPr>
        <p:spPr>
          <a:xfrm>
            <a:off x="251519" y="2420888"/>
            <a:ext cx="4032449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97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FB0C0DFD-93BC-D026-DBF8-37236167FB6A}"/>
              </a:ext>
            </a:extLst>
          </p:cNvPr>
          <p:cNvSpPr/>
          <p:nvPr/>
        </p:nvSpPr>
        <p:spPr>
          <a:xfrm>
            <a:off x="3275856" y="5661248"/>
            <a:ext cx="776423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97"/>
          </a:p>
        </p:txBody>
      </p:sp>
    </p:spTree>
    <p:extLst>
      <p:ext uri="{BB962C8B-B14F-4D97-AF65-F5344CB8AC3E}">
        <p14:creationId xmlns:p14="http://schemas.microsoft.com/office/powerpoint/2010/main" val="1663740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구현</a:t>
            </a:r>
            <a:r>
              <a:rPr lang="en-US" altLang="ko-KR"/>
              <a:t>: BookDAO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670C2B-476A-587B-0BAB-3CA6DB39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92695"/>
            <a:ext cx="4454746" cy="59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25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81719" y="4334361"/>
            <a:ext cx="2497767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3514"/>
              </a:lnSpc>
            </a:pPr>
            <a:r>
              <a:rPr lang="en-US" sz="3078" b="1">
                <a:solidFill>
                  <a:srgbClr val="650033"/>
                </a:solidFill>
                <a:latin typeface="HY견고딕"/>
                <a:cs typeface="HY견고딕"/>
              </a:rPr>
              <a:t>3.</a:t>
            </a:r>
            <a:r>
              <a:rPr lang="ko-KR" altLang="en-US" sz="3078" b="1">
                <a:solidFill>
                  <a:srgbClr val="650033"/>
                </a:solidFill>
                <a:latin typeface="HY견고딕"/>
                <a:cs typeface="HY견고딕"/>
              </a:rPr>
              <a:t>도서 추가</a:t>
            </a:r>
            <a:endParaRPr sz="3078" b="1">
              <a:latin typeface="HY견고딕"/>
              <a:cs typeface="HY견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F5E075-0830-9870-4049-F417F26826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1720"/>
            <a:fld id="{81D60167-4931-47E6-BA6A-407CBD079E47}" type="slidenum">
              <a:rPr lang="en-US" altLang="ko-KR" spc="-9" smtClean="0"/>
              <a:pPr marL="21720"/>
              <a:t>24</a:t>
            </a:fld>
            <a:endParaRPr lang="ko-KR" altLang="en-US" spc="-9"/>
          </a:p>
        </p:txBody>
      </p:sp>
    </p:spTree>
    <p:extLst>
      <p:ext uri="{BB962C8B-B14F-4D97-AF65-F5344CB8AC3E}">
        <p14:creationId xmlns:p14="http://schemas.microsoft.com/office/powerpoint/2010/main" val="426562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81719" y="4334361"/>
            <a:ext cx="5158633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3514"/>
              </a:lnSpc>
            </a:pPr>
            <a:r>
              <a:rPr lang="en-US" sz="3078" b="1">
                <a:solidFill>
                  <a:srgbClr val="650033"/>
                </a:solidFill>
                <a:latin typeface="HY견고딕"/>
                <a:cs typeface="HY견고딕"/>
              </a:rPr>
              <a:t>3.1.</a:t>
            </a:r>
            <a:r>
              <a:rPr lang="ko-KR" altLang="en-US" sz="3078" b="1">
                <a:solidFill>
                  <a:srgbClr val="650033"/>
                </a:solidFill>
                <a:latin typeface="HY견고딕"/>
                <a:cs typeface="HY견고딕"/>
              </a:rPr>
              <a:t>도서 추가 화면 이동</a:t>
            </a:r>
            <a:endParaRPr sz="3078" b="1">
              <a:latin typeface="HY견고딕"/>
              <a:cs typeface="HY견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F5E075-0830-9870-4049-F417F26826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1720"/>
            <a:fld id="{81D60167-4931-47E6-BA6A-407CBD079E47}" type="slidenum">
              <a:rPr lang="en-US" altLang="ko-KR" spc="-9" smtClean="0"/>
              <a:pPr marL="21720"/>
              <a:t>25</a:t>
            </a:fld>
            <a:endParaRPr lang="ko-KR" altLang="en-US" spc="-9"/>
          </a:p>
        </p:txBody>
      </p:sp>
    </p:spTree>
    <p:extLst>
      <p:ext uri="{BB962C8B-B14F-4D97-AF65-F5344CB8AC3E}">
        <p14:creationId xmlns:p14="http://schemas.microsoft.com/office/powerpoint/2010/main" val="3602044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뷰생성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생성하기</a:t>
            </a:r>
            <a:endParaRPr lang="en-US" altLang="ko-KR" dirty="0"/>
          </a:p>
          <a:p>
            <a:pPr lvl="1"/>
            <a:r>
              <a:rPr lang="ko-KR" altLang="en-US" b="0" err="1"/>
              <a:t>뷰는</a:t>
            </a:r>
            <a:r>
              <a:rPr lang="ko-KR" altLang="en-US" b="0"/>
              <a:t> 사용자 입력을 받거나 웹 </a:t>
            </a:r>
            <a:r>
              <a:rPr lang="ko-KR" altLang="en-US" b="0" dirty="0"/>
              <a:t>브라우저의 요청을 처리한 결과를 사용자에게 보여주는 </a:t>
            </a:r>
            <a:r>
              <a:rPr lang="en-US" altLang="ko-KR" b="0" dirty="0"/>
              <a:t>JSP </a:t>
            </a:r>
            <a:r>
              <a:rPr lang="ko-KR" altLang="en-US" b="0" dirty="0"/>
              <a:t>페이지를 의미</a:t>
            </a:r>
            <a:endParaRPr lang="en-US" altLang="ko-KR" b="0" dirty="0"/>
          </a:p>
          <a:p>
            <a:pPr lvl="1"/>
            <a:r>
              <a:rPr lang="ko-KR" altLang="en-US" b="0" dirty="0" err="1"/>
              <a:t>뷰는</a:t>
            </a:r>
            <a:r>
              <a:rPr lang="ko-KR" altLang="en-US" b="0" dirty="0"/>
              <a:t> </a:t>
            </a:r>
            <a:r>
              <a:rPr lang="en-US" altLang="ko-KR" b="0" dirty="0"/>
              <a:t>JSP</a:t>
            </a:r>
            <a:r>
              <a:rPr lang="ko-KR" altLang="en-US" b="0" dirty="0"/>
              <a:t>가 제공하는 태그를 사용하여 컨트롤러가 전송한 모델 데이터를 웹 브라우저에 출력</a:t>
            </a:r>
            <a:endParaRPr lang="en-US" altLang="ko-KR" b="0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821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뷰 </a:t>
            </a:r>
            <a:r>
              <a:rPr lang="ko-KR" altLang="en-US" dirty="0"/>
              <a:t>구현</a:t>
            </a:r>
            <a:r>
              <a:rPr lang="en-US" altLang="ko-KR"/>
              <a:t>: insertBook.html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dirty="0"/>
              <a:t>모델 영역은 </a:t>
            </a:r>
            <a:r>
              <a:rPr lang="en-US" altLang="ko-KR" dirty="0"/>
              <a:t>DAO, DO </a:t>
            </a:r>
            <a:r>
              <a:rPr lang="ko-KR" altLang="en-US" dirty="0"/>
              <a:t>등으로 구성할 </a:t>
            </a:r>
            <a:r>
              <a:rPr lang="ko-KR" altLang="en-US"/>
              <a:t>수 있음</a:t>
            </a:r>
            <a:endParaRPr lang="en-US" altLang="ko-KR"/>
          </a:p>
          <a:p>
            <a:pPr>
              <a:buFont typeface="Arial" pitchFamily="34" charset="0"/>
              <a:buChar char="•"/>
            </a:pPr>
            <a:r>
              <a:rPr lang="ko-KR" altLang="en-US"/>
              <a:t>모델은 실제 업무를 처리하는 클래스로 예에서는 실제 계산을 처리하는 클래스</a:t>
            </a:r>
            <a:endParaRPr lang="en-US" altLang="ko-KR"/>
          </a:p>
          <a:p>
            <a:pPr>
              <a:buFont typeface="Arial" pitchFamily="34" charset="0"/>
              <a:buChar char="•"/>
            </a:pPr>
            <a:r>
              <a:rPr lang="ko-KR" altLang="en-US"/>
              <a:t>보통 자바 클래스로 구현</a:t>
            </a:r>
            <a:endParaRPr lang="en-US" altLang="ko-KR"/>
          </a:p>
          <a:p>
            <a:pPr>
              <a:buFont typeface="Arial" pitchFamily="34" charset="0"/>
              <a:buChar char="•"/>
            </a:pPr>
            <a:r>
              <a:rPr lang="en-US" altLang="ko-KR"/>
              <a:t>BookDAO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/>
              <a:t>데이터베이스와 연동을 처리</a:t>
            </a:r>
            <a:endParaRPr lang="en-US" altLang="ko-KR"/>
          </a:p>
          <a:p>
            <a:pPr lvl="1">
              <a:buFont typeface="Arial" pitchFamily="34" charset="0"/>
              <a:buChar char="•"/>
            </a:pPr>
            <a:r>
              <a:rPr lang="en-US" altLang="ko-KR"/>
              <a:t>DAO(Data Access Object) : </a:t>
            </a:r>
            <a:r>
              <a:rPr lang="ko-KR" altLang="en-US"/>
              <a:t>데이터 관리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89BE6B-1F43-C4B9-1D32-9EA5AC1B5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3068960"/>
            <a:ext cx="7686675" cy="2596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2A5999-F3EC-1138-224B-786301B1F4F2}"/>
              </a:ext>
            </a:extLst>
          </p:cNvPr>
          <p:cNvSpPr txBox="1"/>
          <p:nvPr/>
        </p:nvSpPr>
        <p:spPr>
          <a:xfrm>
            <a:off x="5508104" y="4725144"/>
            <a:ext cx="125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BookDAO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F0DD42-60EB-6EEC-1902-0EDF49E359A9}"/>
              </a:ext>
            </a:extLst>
          </p:cNvPr>
          <p:cNvSpPr txBox="1"/>
          <p:nvPr/>
        </p:nvSpPr>
        <p:spPr>
          <a:xfrm>
            <a:off x="3131840" y="3356992"/>
            <a:ext cx="196541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InsertBookController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FC4CF-24D7-2598-DF74-BE2611F73260}"/>
              </a:ext>
            </a:extLst>
          </p:cNvPr>
          <p:cNvSpPr txBox="1"/>
          <p:nvPr/>
        </p:nvSpPr>
        <p:spPr>
          <a:xfrm>
            <a:off x="3347864" y="5349446"/>
            <a:ext cx="19473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insertBook.html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35F757-C094-EE0B-B2B9-965D20AF9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57" y="5733428"/>
            <a:ext cx="1390176" cy="8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18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뷰 </a:t>
            </a:r>
            <a:r>
              <a:rPr lang="ko-KR" altLang="en-US" dirty="0"/>
              <a:t>구현</a:t>
            </a:r>
            <a:r>
              <a:rPr lang="en-US" altLang="ko-KR"/>
              <a:t>: insertBook.html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54E3B5-3FBE-00CB-7D18-B22F9E009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36712"/>
            <a:ext cx="4864504" cy="4975750"/>
          </a:xfrm>
          <a:prstGeom prst="rect">
            <a:avLst/>
          </a:prstGeom>
        </p:spPr>
      </p:pic>
      <p:sp>
        <p:nvSpPr>
          <p:cNvPr id="10" name="모서리가 둥근 직사각형 12">
            <a:extLst>
              <a:ext uri="{FF2B5EF4-FFF2-40B4-BE49-F238E27FC236}">
                <a16:creationId xmlns:a16="http://schemas.microsoft.com/office/drawing/2014/main" id="{1989E358-3FEA-8CE8-2940-A4E7776A830B}"/>
              </a:ext>
            </a:extLst>
          </p:cNvPr>
          <p:cNvSpPr/>
          <p:nvPr/>
        </p:nvSpPr>
        <p:spPr>
          <a:xfrm>
            <a:off x="295923" y="1367612"/>
            <a:ext cx="2808312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1" name="모서리가 둥근 직사각형 12">
            <a:extLst>
              <a:ext uri="{FF2B5EF4-FFF2-40B4-BE49-F238E27FC236}">
                <a16:creationId xmlns:a16="http://schemas.microsoft.com/office/drawing/2014/main" id="{B2DDF437-CFB3-85E8-BD30-86D5943EA80B}"/>
              </a:ext>
            </a:extLst>
          </p:cNvPr>
          <p:cNvSpPr/>
          <p:nvPr/>
        </p:nvSpPr>
        <p:spPr>
          <a:xfrm>
            <a:off x="3094935" y="3518029"/>
            <a:ext cx="195351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1281942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뷰 </a:t>
            </a:r>
            <a:r>
              <a:rPr lang="ko-KR" altLang="en-US" dirty="0"/>
              <a:t>구현</a:t>
            </a:r>
            <a:r>
              <a:rPr lang="en-US" altLang="ko-KR"/>
              <a:t>: insertBook.html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647E1E-8FBC-3F94-9487-A3178AC96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036989" cy="4647925"/>
          </a:xfrm>
          <a:prstGeom prst="rect">
            <a:avLst/>
          </a:prstGeom>
        </p:spPr>
      </p:pic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A10945FC-A7B6-6FEC-8A4B-D31F8C9F1378}"/>
              </a:ext>
            </a:extLst>
          </p:cNvPr>
          <p:cNvSpPr/>
          <p:nvPr/>
        </p:nvSpPr>
        <p:spPr>
          <a:xfrm>
            <a:off x="488046" y="4437112"/>
            <a:ext cx="223224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ABF105E7-EEF6-7B4C-BE0D-82488FA7B523}"/>
              </a:ext>
            </a:extLst>
          </p:cNvPr>
          <p:cNvSpPr/>
          <p:nvPr/>
        </p:nvSpPr>
        <p:spPr>
          <a:xfrm>
            <a:off x="3626411" y="5157192"/>
            <a:ext cx="100811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1142112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DB1366D-9170-441B-9164-6CC1D3BD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MVC</a:t>
            </a:r>
            <a:r>
              <a:rPr lang="ko-KR" altLang="en-US"/>
              <a:t>의 패턴 개요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47AFA1-DBAB-4254-AD78-5960E5961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MVC</a:t>
            </a:r>
          </a:p>
          <a:p>
            <a:pPr lvl="1"/>
            <a:r>
              <a:rPr lang="en-US" altLang="ko-KR" b="0" dirty="0"/>
              <a:t>Model, View, Controller</a:t>
            </a:r>
            <a:r>
              <a:rPr lang="ko-KR" altLang="en-US" b="0" dirty="0"/>
              <a:t>의 약자로</a:t>
            </a:r>
            <a:r>
              <a:rPr lang="en-US" altLang="ko-KR" b="0" dirty="0"/>
              <a:t>, </a:t>
            </a:r>
            <a:r>
              <a:rPr lang="ko-KR" altLang="en-US" b="0" dirty="0"/>
              <a:t>웹 애플리케이션을 비즈니스 </a:t>
            </a:r>
            <a:r>
              <a:rPr lang="ko-KR" altLang="en-US" b="0" dirty="0" err="1"/>
              <a:t>로직</a:t>
            </a:r>
            <a:r>
              <a:rPr lang="en-US" altLang="ko-KR" b="0" dirty="0"/>
              <a:t>, </a:t>
            </a:r>
            <a:r>
              <a:rPr lang="ko-KR" altLang="en-US" b="0" dirty="0" err="1"/>
              <a:t>프레젠테이션로직</a:t>
            </a:r>
            <a:r>
              <a:rPr lang="en-US" altLang="ko-KR" b="0" dirty="0"/>
              <a:t>, </a:t>
            </a:r>
            <a:r>
              <a:rPr lang="ko-KR" altLang="en-US" b="0" dirty="0"/>
              <a:t>데이터로 분리하는 디자인 패턴</a:t>
            </a:r>
            <a:endParaRPr lang="en-US" altLang="ko-KR" b="0" dirty="0"/>
          </a:p>
          <a:p>
            <a:pPr lvl="1"/>
            <a:endParaRPr lang="en-US" altLang="ko-KR" b="0" dirty="0"/>
          </a:p>
          <a:p>
            <a:pPr lvl="1"/>
            <a:r>
              <a:rPr lang="ko-KR" altLang="en-US" b="0" dirty="0"/>
              <a:t>웹 애플리케이션에서는 일반적으로 애플리케이션을 비즈니스 </a:t>
            </a:r>
            <a:r>
              <a:rPr lang="ko-KR" altLang="en-US" b="0" dirty="0" err="1"/>
              <a:t>로직</a:t>
            </a:r>
            <a:r>
              <a:rPr lang="en-US" altLang="ko-KR" b="0" dirty="0"/>
              <a:t>, </a:t>
            </a:r>
            <a:r>
              <a:rPr lang="ko-KR" altLang="en-US" b="0" dirty="0"/>
              <a:t>프레젠테이션</a:t>
            </a:r>
            <a:r>
              <a:rPr lang="en-US" altLang="ko-KR" b="0" dirty="0"/>
              <a:t>, </a:t>
            </a:r>
            <a:r>
              <a:rPr lang="ko-KR" altLang="en-US" b="0" dirty="0"/>
              <a:t>요청 처리 데이터로 분류</a:t>
            </a:r>
            <a:endParaRPr lang="en-US" altLang="ko-KR" b="0" dirty="0"/>
          </a:p>
          <a:p>
            <a:pPr lvl="2"/>
            <a:r>
              <a:rPr lang="ko-KR" altLang="en-US" b="0" dirty="0"/>
              <a:t>비즈니스 </a:t>
            </a:r>
            <a:r>
              <a:rPr lang="ko-KR" altLang="en-US" b="0" dirty="0" err="1"/>
              <a:t>로직은</a:t>
            </a:r>
            <a:r>
              <a:rPr lang="ko-KR" altLang="en-US" b="0" dirty="0"/>
              <a:t> </a:t>
            </a:r>
            <a:r>
              <a:rPr lang="ko-KR" altLang="en-US" b="0" dirty="0" err="1"/>
              <a:t>애플리케이</a:t>
            </a:r>
            <a:r>
              <a:rPr lang="ko-KR" altLang="en-US" b="0" dirty="0"/>
              <a:t> </a:t>
            </a:r>
            <a:r>
              <a:rPr lang="ko-KR" altLang="en-US" b="0" dirty="0" err="1"/>
              <a:t>션의</a:t>
            </a:r>
            <a:r>
              <a:rPr lang="ko-KR" altLang="en-US" b="0" dirty="0"/>
              <a:t> 데이터</a:t>
            </a:r>
            <a:r>
              <a:rPr lang="en-US" altLang="ko-KR" b="0" dirty="0"/>
              <a:t>, </a:t>
            </a:r>
            <a:r>
              <a:rPr lang="ko-KR" altLang="en-US" b="0" dirty="0"/>
              <a:t>즉 고객</a:t>
            </a:r>
            <a:r>
              <a:rPr lang="en-US" altLang="ko-KR" b="0" dirty="0"/>
              <a:t>, </a:t>
            </a:r>
            <a:r>
              <a:rPr lang="ko-KR" altLang="en-US" b="0" dirty="0"/>
              <a:t>제품</a:t>
            </a:r>
            <a:r>
              <a:rPr lang="en-US" altLang="ko-KR" b="0" dirty="0"/>
              <a:t>, </a:t>
            </a:r>
            <a:r>
              <a:rPr lang="ko-KR" altLang="en-US" b="0" dirty="0"/>
              <a:t>주문 정보의 조작에 사용</a:t>
            </a:r>
            <a:endParaRPr lang="en-US" altLang="ko-KR" b="0" dirty="0"/>
          </a:p>
          <a:p>
            <a:pPr lvl="2"/>
            <a:r>
              <a:rPr lang="ko-KR" altLang="en-US" b="0" dirty="0"/>
              <a:t>프레젠테이션은 애플리케이션이 사용자에게 어떻게 표시되는지</a:t>
            </a:r>
            <a:r>
              <a:rPr lang="en-US" altLang="ko-KR" b="0" dirty="0"/>
              <a:t>, </a:t>
            </a:r>
            <a:r>
              <a:rPr lang="ko-KR" altLang="en-US" b="0" dirty="0"/>
              <a:t>즉 위치</a:t>
            </a:r>
            <a:r>
              <a:rPr lang="en-US" altLang="ko-KR" b="0" dirty="0"/>
              <a:t>, </a:t>
            </a:r>
            <a:r>
              <a:rPr lang="ko-KR" altLang="en-US" b="0" dirty="0"/>
              <a:t>폰트</a:t>
            </a:r>
            <a:r>
              <a:rPr lang="en-US" altLang="ko-KR" b="0" dirty="0"/>
              <a:t>, </a:t>
            </a:r>
            <a:r>
              <a:rPr lang="ko-KR" altLang="en-US" b="0" dirty="0"/>
              <a:t>크기</a:t>
            </a:r>
            <a:endParaRPr lang="en-US" altLang="ko-KR" b="0" dirty="0"/>
          </a:p>
          <a:p>
            <a:pPr lvl="2"/>
            <a:r>
              <a:rPr lang="ko-KR" altLang="en-US" b="0" dirty="0"/>
              <a:t>요청 처리 데이터는 비즈니스 </a:t>
            </a:r>
            <a:r>
              <a:rPr lang="ko-KR" altLang="en-US" b="0" dirty="0" err="1"/>
              <a:t>로직과</a:t>
            </a:r>
            <a:r>
              <a:rPr lang="ko-KR" altLang="en-US" b="0" dirty="0"/>
              <a:t> 프레젠테이션 파트를 함께 묶는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201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뷰 </a:t>
            </a:r>
            <a:r>
              <a:rPr lang="ko-KR" altLang="en-US" dirty="0"/>
              <a:t>구현</a:t>
            </a:r>
            <a:r>
              <a:rPr lang="en-US" altLang="ko-KR"/>
              <a:t>: insertBook.html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6F0043-9EF5-D6AD-0BAD-1B7DCF550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64704"/>
            <a:ext cx="7583819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62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컨트롤러 생성하기</a:t>
            </a:r>
            <a:endParaRPr lang="en-US" altLang="ko-KR" dirty="0"/>
          </a:p>
          <a:p>
            <a:pPr lvl="1"/>
            <a:r>
              <a:rPr lang="ko-KR" altLang="en-US" b="0" dirty="0" err="1"/>
              <a:t>서블릿</a:t>
            </a:r>
            <a:r>
              <a:rPr lang="ko-KR" altLang="en-US" b="0" dirty="0"/>
              <a:t> 클래스 생성하기</a:t>
            </a:r>
          </a:p>
          <a:p>
            <a:pPr lvl="2"/>
            <a:r>
              <a:rPr lang="ko-KR" altLang="en-US" b="0" dirty="0" err="1"/>
              <a:t>서블릿</a:t>
            </a:r>
            <a:r>
              <a:rPr lang="ko-KR" altLang="en-US" b="0" dirty="0"/>
              <a:t> 클래스는 </a:t>
            </a:r>
            <a:r>
              <a:rPr lang="en-US" altLang="ko-KR" b="0" dirty="0" err="1"/>
              <a:t>HttpServlet</a:t>
            </a:r>
            <a:r>
              <a:rPr lang="en-US" altLang="ko-KR" b="0" dirty="0"/>
              <a:t> </a:t>
            </a:r>
            <a:r>
              <a:rPr lang="ko-KR" altLang="en-US" b="0" dirty="0"/>
              <a:t>클래스를 확장하여 생성</a:t>
            </a:r>
            <a:endParaRPr lang="en-US" altLang="ko-KR" b="0" dirty="0"/>
          </a:p>
          <a:p>
            <a:pPr lvl="2"/>
            <a:r>
              <a:rPr lang="ko-KR" altLang="en-US" b="0" dirty="0"/>
              <a:t>생성된 </a:t>
            </a:r>
            <a:r>
              <a:rPr lang="ko-KR" altLang="en-US" b="0" dirty="0" err="1"/>
              <a:t>서블릿</a:t>
            </a:r>
            <a:r>
              <a:rPr lang="ko-KR" altLang="en-US" b="0" dirty="0"/>
              <a:t> 클래스는 웹 브라우저에서 전송되는 </a:t>
            </a:r>
            <a:r>
              <a:rPr lang="en-US" altLang="ko-KR" b="0" dirty="0"/>
              <a:t>GET </a:t>
            </a:r>
            <a:r>
              <a:rPr lang="ko-KR" altLang="en-US" b="0" dirty="0"/>
              <a:t>방식과 </a:t>
            </a:r>
            <a:r>
              <a:rPr lang="en-US" altLang="ko-KR" b="0" dirty="0"/>
              <a:t>POST </a:t>
            </a:r>
            <a:r>
              <a:rPr lang="ko-KR" altLang="en-US" b="0" dirty="0"/>
              <a:t>방식에 따라 각각 </a:t>
            </a:r>
            <a:r>
              <a:rPr lang="en-US" altLang="ko-KR" b="0" dirty="0" err="1"/>
              <a:t>doGet</a:t>
            </a:r>
            <a:r>
              <a:rPr lang="en-US" altLang="ko-KR" b="0" dirty="0"/>
              <a:t>( ), </a:t>
            </a:r>
            <a:r>
              <a:rPr lang="en-US" altLang="ko-KR" b="0" dirty="0" err="1"/>
              <a:t>doPost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통해 요청 작업을 수행한 후 웹 브라우저에 응답</a:t>
            </a:r>
            <a:endParaRPr lang="en-US" altLang="ko-KR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2708920"/>
            <a:ext cx="8277225" cy="364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7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컨트롤러 생성하기</a:t>
            </a:r>
            <a:endParaRPr lang="en-US" altLang="ko-KR" dirty="0"/>
          </a:p>
          <a:p>
            <a:pPr lvl="1"/>
            <a:r>
              <a:rPr lang="ko-KR" altLang="en-US" b="0" dirty="0"/>
              <a:t>페이지 이동하기</a:t>
            </a:r>
            <a:endParaRPr lang="en-US" altLang="ko-KR" b="0" dirty="0"/>
          </a:p>
          <a:p>
            <a:pPr lvl="2"/>
            <a:r>
              <a:rPr lang="ko-KR" altLang="en-US" b="0" dirty="0" err="1"/>
              <a:t>서블릿</a:t>
            </a:r>
            <a:r>
              <a:rPr lang="ko-KR" altLang="en-US" b="0" dirty="0"/>
              <a:t> 클래스에서 웹 브라우저로부터 요청된 처리 결과를 보여줄 응답 페이지로 이동</a:t>
            </a:r>
            <a:endParaRPr lang="en-US" altLang="ko-KR" b="0" dirty="0"/>
          </a:p>
          <a:p>
            <a:pPr lvl="2"/>
            <a:r>
              <a:rPr lang="ko-KR" altLang="en-US" b="0" dirty="0"/>
              <a:t>이때 현재 </a:t>
            </a:r>
            <a:r>
              <a:rPr lang="ko-KR" altLang="en-US" b="0" dirty="0" err="1"/>
              <a:t>뷰</a:t>
            </a:r>
            <a:r>
              <a:rPr lang="ko-KR" altLang="en-US" b="0" dirty="0"/>
              <a:t> 페이지에서 이동할 </a:t>
            </a:r>
            <a:r>
              <a:rPr lang="ko-KR" altLang="en-US" b="0" dirty="0" err="1"/>
              <a:t>뷰</a:t>
            </a:r>
            <a:r>
              <a:rPr lang="ko-KR" altLang="en-US" b="0" dirty="0"/>
              <a:t> 페이지에 요청 정보를 그대로 전달하며</a:t>
            </a:r>
            <a:r>
              <a:rPr lang="en-US" altLang="ko-KR" b="0" dirty="0"/>
              <a:t>, </a:t>
            </a:r>
            <a:r>
              <a:rPr lang="ko-KR" altLang="en-US" b="0" dirty="0" err="1"/>
              <a:t>뷰</a:t>
            </a:r>
            <a:r>
              <a:rPr lang="ko-KR" altLang="en-US" b="0" dirty="0"/>
              <a:t> 페이지가 이동해도 처음에 요청된 </a:t>
            </a:r>
            <a:r>
              <a:rPr lang="en-US" altLang="ko-KR" b="0" dirty="0"/>
              <a:t>URL</a:t>
            </a:r>
            <a:r>
              <a:rPr lang="ko-KR" altLang="en-US" b="0" dirty="0"/>
              <a:t>을 계속 유지하기 위해 </a:t>
            </a:r>
            <a:r>
              <a:rPr lang="ko-KR" altLang="en-US" b="0" dirty="0" err="1"/>
              <a:t>포워딩</a:t>
            </a:r>
            <a:r>
              <a:rPr lang="ko-KR" altLang="en-US" b="0" dirty="0"/>
              <a:t> 방식을 사용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068960"/>
            <a:ext cx="82486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25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컨트롤러 구현</a:t>
            </a:r>
            <a:r>
              <a:rPr lang="en-US" altLang="ko-KR"/>
              <a:t>: InsertBookController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새로운 </a:t>
            </a:r>
            <a:r>
              <a:rPr lang="ko-KR" altLang="en-US" dirty="0" err="1"/>
              <a:t>서블릿을</a:t>
            </a:r>
            <a:r>
              <a:rPr lang="ko-KR" altLang="en-US" dirty="0"/>
              <a:t> 추가함</a:t>
            </a:r>
            <a:r>
              <a:rPr lang="en-US" altLang="ko-KR" dirty="0"/>
              <a:t>. </a:t>
            </a:r>
            <a:r>
              <a:rPr lang="ko-KR" altLang="en-US" dirty="0" err="1"/>
              <a:t>서블릿</a:t>
            </a:r>
            <a:r>
              <a:rPr lang="ko-KR" altLang="en-US" dirty="0"/>
              <a:t> 생성에 필요한 정보는 다음과 같음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Java Package</a:t>
            </a:r>
            <a:r>
              <a:rPr lang="en-US" altLang="ko-KR"/>
              <a:t>: book.controller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Class name</a:t>
            </a:r>
            <a:r>
              <a:rPr lang="en-US" altLang="ko-KR"/>
              <a:t>: InsertBookController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URL mapping</a:t>
            </a:r>
            <a:r>
              <a:rPr lang="en-US" altLang="ko-KR"/>
              <a:t>: insertBookControl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6838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컨트롤러 구현</a:t>
            </a:r>
            <a:r>
              <a:rPr lang="en-US" altLang="ko-KR"/>
              <a:t>: InsertBookController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A839C0-C760-F319-0F0B-977A2B349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221"/>
            <a:ext cx="9144000" cy="3875558"/>
          </a:xfrm>
          <a:prstGeom prst="rect">
            <a:avLst/>
          </a:prstGeom>
        </p:spPr>
      </p:pic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7A648F13-95B3-81C3-D1E0-E611BE7ED30E}"/>
              </a:ext>
            </a:extLst>
          </p:cNvPr>
          <p:cNvSpPr/>
          <p:nvPr/>
        </p:nvSpPr>
        <p:spPr>
          <a:xfrm>
            <a:off x="179512" y="2132856"/>
            <a:ext cx="302433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EB0CB9D5-93D5-8D53-CD35-B03F7FE45E82}"/>
              </a:ext>
            </a:extLst>
          </p:cNvPr>
          <p:cNvSpPr/>
          <p:nvPr/>
        </p:nvSpPr>
        <p:spPr>
          <a:xfrm>
            <a:off x="107504" y="2636912"/>
            <a:ext cx="8856984" cy="11521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621871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C03B1-B3F1-9DB9-CAF3-BB0F54319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InsertBookController</a:t>
            </a:r>
            <a:r>
              <a:rPr lang="ko-KR" altLang="en-US"/>
              <a:t>를 실행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도서 추가 페이지로 이동 되는지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3F12BB-8255-F328-923B-9DD21C1F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90453"/>
            <a:ext cx="4109063" cy="4509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72D4C0-FC0F-074E-7A1A-627499DCC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11" y="2559845"/>
            <a:ext cx="3935231" cy="243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09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6D781-DC8A-4A38-D0D8-14FF86127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444208" cy="13894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CF78FE-12A5-8647-09F8-BFDD7FB6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861048"/>
            <a:ext cx="3935231" cy="2435349"/>
          </a:xfrm>
          <a:prstGeom prst="rect">
            <a:avLst/>
          </a:prstGeom>
        </p:spPr>
      </p:pic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E2600FB4-A1E6-7AD5-6430-BB17DCFD0B34}"/>
              </a:ext>
            </a:extLst>
          </p:cNvPr>
          <p:cNvSpPr/>
          <p:nvPr/>
        </p:nvSpPr>
        <p:spPr>
          <a:xfrm>
            <a:off x="143508" y="908720"/>
            <a:ext cx="7308812" cy="17281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30C29-920D-3C80-5099-E15D674A6757}"/>
              </a:ext>
            </a:extLst>
          </p:cNvPr>
          <p:cNvSpPr txBox="1"/>
          <p:nvPr/>
        </p:nvSpPr>
        <p:spPr>
          <a:xfrm>
            <a:off x="395536" y="537210"/>
            <a:ext cx="2478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InsertBookController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3BECA-D0E4-BFCD-C9EE-403D0A5DDED6}"/>
              </a:ext>
            </a:extLst>
          </p:cNvPr>
          <p:cNvSpPr txBox="1"/>
          <p:nvPr/>
        </p:nvSpPr>
        <p:spPr>
          <a:xfrm>
            <a:off x="5076056" y="4894056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insertBook.html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A30D102-192F-D6E9-56AD-713CE573DB9B}"/>
              </a:ext>
            </a:extLst>
          </p:cNvPr>
          <p:cNvSpPr/>
          <p:nvPr/>
        </p:nvSpPr>
        <p:spPr>
          <a:xfrm>
            <a:off x="2483768" y="2852936"/>
            <a:ext cx="936104" cy="8854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67E09E-F4C4-AB91-B6D1-D87110046F85}"/>
              </a:ext>
            </a:extLst>
          </p:cNvPr>
          <p:cNvSpPr txBox="1"/>
          <p:nvPr/>
        </p:nvSpPr>
        <p:spPr>
          <a:xfrm>
            <a:off x="3347864" y="292630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페이지 이동</a:t>
            </a:r>
          </a:p>
        </p:txBody>
      </p:sp>
    </p:spTree>
    <p:extLst>
      <p:ext uri="{BB962C8B-B14F-4D97-AF65-F5344CB8AC3E}">
        <p14:creationId xmlns:p14="http://schemas.microsoft.com/office/powerpoint/2010/main" val="2569776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81719" y="4334361"/>
            <a:ext cx="5158633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3514"/>
              </a:lnSpc>
            </a:pPr>
            <a:r>
              <a:rPr lang="en-US" sz="3078" b="1">
                <a:solidFill>
                  <a:srgbClr val="650033"/>
                </a:solidFill>
                <a:latin typeface="HY견고딕"/>
                <a:cs typeface="HY견고딕"/>
              </a:rPr>
              <a:t>3.2.</a:t>
            </a:r>
            <a:r>
              <a:rPr lang="ko-KR" altLang="en-US" sz="3078" b="1">
                <a:solidFill>
                  <a:srgbClr val="650033"/>
                </a:solidFill>
                <a:latin typeface="HY견고딕"/>
                <a:cs typeface="HY견고딕"/>
              </a:rPr>
              <a:t>도서 추가 처리</a:t>
            </a:r>
            <a:endParaRPr sz="3078" b="1">
              <a:latin typeface="HY견고딕"/>
              <a:cs typeface="HY견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F5E075-0830-9870-4049-F417F26826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1720"/>
            <a:fld id="{81D60167-4931-47E6-BA6A-407CBD079E47}" type="slidenum">
              <a:rPr lang="en-US" altLang="ko-KR" spc="-9" smtClean="0"/>
              <a:pPr marL="21720"/>
              <a:t>37</a:t>
            </a:fld>
            <a:endParaRPr lang="ko-KR" altLang="en-US" spc="-9"/>
          </a:p>
        </p:txBody>
      </p:sp>
    </p:spTree>
    <p:extLst>
      <p:ext uri="{BB962C8B-B14F-4D97-AF65-F5344CB8AC3E}">
        <p14:creationId xmlns:p14="http://schemas.microsoft.com/office/powerpoint/2010/main" val="4167271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도서 추가 처리 </a:t>
            </a:r>
            <a:r>
              <a:rPr lang="en-US" altLang="ko-KR"/>
              <a:t>MVC </a:t>
            </a:r>
            <a:r>
              <a:rPr lang="ko-KR" altLang="en-US"/>
              <a:t>구조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뷰</a:t>
            </a:r>
            <a:endParaRPr lang="en-US" altLang="ko-KR"/>
          </a:p>
          <a:p>
            <a:pPr lvl="1"/>
            <a:r>
              <a:rPr lang="en-US" altLang="ko-KR"/>
              <a:t>insertBook.html : </a:t>
            </a:r>
            <a:r>
              <a:rPr lang="ko-KR" altLang="en-US"/>
              <a:t>책 정보 추가</a:t>
            </a:r>
            <a:endParaRPr lang="en-US" altLang="ko-KR"/>
          </a:p>
          <a:p>
            <a:pPr lvl="1"/>
            <a:r>
              <a:rPr lang="en-US" altLang="ko-KR"/>
              <a:t>insertResult.jsp : </a:t>
            </a:r>
            <a:r>
              <a:rPr lang="ko-KR" altLang="en-US"/>
              <a:t>책 정보 추가 결과 조회</a:t>
            </a:r>
            <a:endParaRPr lang="en-US" altLang="ko-KR"/>
          </a:p>
          <a:p>
            <a:r>
              <a:rPr lang="ko-KR" altLang="en-US"/>
              <a:t>컨트롤</a:t>
            </a:r>
            <a:endParaRPr lang="en-US" altLang="ko-KR"/>
          </a:p>
          <a:p>
            <a:pPr lvl="1"/>
            <a:r>
              <a:rPr lang="en-US" altLang="ko-KR"/>
              <a:t>InsertBookController</a:t>
            </a:r>
          </a:p>
          <a:p>
            <a:r>
              <a:rPr lang="ko-KR" altLang="en-US"/>
              <a:t>모델</a:t>
            </a:r>
            <a:endParaRPr lang="en-US" altLang="ko-KR"/>
          </a:p>
          <a:p>
            <a:pPr lvl="1"/>
            <a:r>
              <a:rPr lang="en-US" altLang="ko-KR"/>
              <a:t>BookDAO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7ED595-8E04-63C7-BBEF-9C7F85CB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73" y="3789040"/>
            <a:ext cx="7686675" cy="25969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4FAA93-E0CB-A723-B493-CE585AE35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31" y="4289585"/>
            <a:ext cx="2202585" cy="1363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E5DA7-EAB6-6F3D-1037-C8A556196B1E}"/>
              </a:ext>
            </a:extLst>
          </p:cNvPr>
          <p:cNvSpPr txBox="1"/>
          <p:nvPr/>
        </p:nvSpPr>
        <p:spPr>
          <a:xfrm>
            <a:off x="568226" y="5783885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insertBook.html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5D179A-786F-041A-430F-0D25625C4339}"/>
              </a:ext>
            </a:extLst>
          </p:cNvPr>
          <p:cNvSpPr txBox="1"/>
          <p:nvPr/>
        </p:nvSpPr>
        <p:spPr>
          <a:xfrm>
            <a:off x="3275856" y="4135696"/>
            <a:ext cx="196541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InsertBookController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2A61C-951B-C8B8-6D81-708D781A5AB1}"/>
              </a:ext>
            </a:extLst>
          </p:cNvPr>
          <p:cNvSpPr txBox="1"/>
          <p:nvPr/>
        </p:nvSpPr>
        <p:spPr>
          <a:xfrm>
            <a:off x="3491880" y="6336418"/>
            <a:ext cx="14852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insertResult.jsp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26931-4386-D884-787D-E0E0ACA17C5D}"/>
              </a:ext>
            </a:extLst>
          </p:cNvPr>
          <p:cNvSpPr txBox="1"/>
          <p:nvPr/>
        </p:nvSpPr>
        <p:spPr>
          <a:xfrm>
            <a:off x="5508104" y="5376992"/>
            <a:ext cx="10140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BookDAO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879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구현</a:t>
            </a:r>
            <a:r>
              <a:rPr lang="en-US" altLang="ko-KR"/>
              <a:t>: BookDAO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dirty="0"/>
              <a:t>모델 영역은 </a:t>
            </a:r>
            <a:r>
              <a:rPr lang="en-US" altLang="ko-KR" dirty="0"/>
              <a:t>DAO, DO </a:t>
            </a:r>
            <a:r>
              <a:rPr lang="ko-KR" altLang="en-US" dirty="0"/>
              <a:t>등으로 구성할 </a:t>
            </a:r>
            <a:r>
              <a:rPr lang="ko-KR" altLang="en-US"/>
              <a:t>수 있음</a:t>
            </a:r>
            <a:endParaRPr lang="en-US" altLang="ko-KR"/>
          </a:p>
          <a:p>
            <a:pPr>
              <a:buFont typeface="Arial" pitchFamily="34" charset="0"/>
              <a:buChar char="•"/>
            </a:pPr>
            <a:r>
              <a:rPr lang="ko-KR" altLang="en-US"/>
              <a:t>모델은 실제 업무를 처리하는 클래스로 예에서는 실제 계산을 처리하는 클래스</a:t>
            </a:r>
            <a:endParaRPr lang="en-US" altLang="ko-KR"/>
          </a:p>
          <a:p>
            <a:pPr>
              <a:buFont typeface="Arial" pitchFamily="34" charset="0"/>
              <a:buChar char="•"/>
            </a:pPr>
            <a:r>
              <a:rPr lang="ko-KR" altLang="en-US"/>
              <a:t>보통 자바 클래스로 구현</a:t>
            </a:r>
            <a:endParaRPr lang="en-US" altLang="ko-KR"/>
          </a:p>
          <a:p>
            <a:pPr>
              <a:buFont typeface="Arial" pitchFamily="34" charset="0"/>
              <a:buChar char="•"/>
            </a:pPr>
            <a:r>
              <a:rPr lang="en-US" altLang="ko-KR"/>
              <a:t>BookDAO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/>
              <a:t>데이터베이스와 연동을 처리</a:t>
            </a:r>
            <a:endParaRPr lang="en-US" altLang="ko-KR"/>
          </a:p>
          <a:p>
            <a:pPr lvl="1">
              <a:buFont typeface="Arial" pitchFamily="34" charset="0"/>
              <a:buChar char="•"/>
            </a:pPr>
            <a:r>
              <a:rPr lang="en-US" altLang="ko-KR"/>
              <a:t>DAO(Data Access Object) : </a:t>
            </a:r>
            <a:r>
              <a:rPr lang="ko-KR" altLang="en-US"/>
              <a:t>데이터 관리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13D42-B820-935A-F8EB-7C2AA0669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26" y="3238637"/>
            <a:ext cx="7686675" cy="25969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CBB886-E218-44BA-EE79-332183DA0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84" y="3739182"/>
            <a:ext cx="2202585" cy="13630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6CA301-0F0C-61CF-7091-FF7F7488D615}"/>
              </a:ext>
            </a:extLst>
          </p:cNvPr>
          <p:cNvSpPr txBox="1"/>
          <p:nvPr/>
        </p:nvSpPr>
        <p:spPr>
          <a:xfrm>
            <a:off x="561379" y="5233482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insertBook.html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E1BBFD-92F0-FB52-DC97-6B73BFF315A3}"/>
              </a:ext>
            </a:extLst>
          </p:cNvPr>
          <p:cNvSpPr txBox="1"/>
          <p:nvPr/>
        </p:nvSpPr>
        <p:spPr>
          <a:xfrm>
            <a:off x="3269009" y="3585293"/>
            <a:ext cx="196541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InsertBookController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A9C4C-16FE-7198-97F2-917ACF7E3314}"/>
              </a:ext>
            </a:extLst>
          </p:cNvPr>
          <p:cNvSpPr txBox="1"/>
          <p:nvPr/>
        </p:nvSpPr>
        <p:spPr>
          <a:xfrm>
            <a:off x="3485033" y="5786015"/>
            <a:ext cx="14852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insertResult.jsp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DDC17-B336-2A32-09C7-FF3E42660E3D}"/>
              </a:ext>
            </a:extLst>
          </p:cNvPr>
          <p:cNvSpPr txBox="1"/>
          <p:nvPr/>
        </p:nvSpPr>
        <p:spPr>
          <a:xfrm>
            <a:off x="5501257" y="4826589"/>
            <a:ext cx="10140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BookDAO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235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MVC</a:t>
            </a:r>
            <a:r>
              <a:rPr lang="ko-KR" altLang="en-US"/>
              <a:t>의 패턴 개요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패턴의 구성 요소</a:t>
            </a:r>
            <a:endParaRPr lang="en-US" altLang="ko-KR" b="0" dirty="0"/>
          </a:p>
          <a:p>
            <a:pPr lvl="1"/>
            <a:r>
              <a:rPr lang="ko-KR" altLang="en-US" b="0" dirty="0"/>
              <a:t>모델</a:t>
            </a:r>
            <a:r>
              <a:rPr lang="en-US" altLang="ko-KR" b="0" dirty="0"/>
              <a:t>(model): </a:t>
            </a:r>
            <a:r>
              <a:rPr lang="ko-KR" altLang="en-US" b="0" dirty="0"/>
              <a:t>애플리케이션의 데이터와 비즈니스 </a:t>
            </a:r>
            <a:r>
              <a:rPr lang="ko-KR" altLang="en-US" b="0" dirty="0" err="1"/>
              <a:t>로직을</a:t>
            </a:r>
            <a:r>
              <a:rPr lang="ko-KR" altLang="en-US" b="0" dirty="0"/>
              <a:t> 담는 객체</a:t>
            </a:r>
            <a:endParaRPr lang="en-US" altLang="ko-KR" b="0" dirty="0"/>
          </a:p>
          <a:p>
            <a:pPr lvl="1"/>
            <a:r>
              <a:rPr lang="ko-KR" altLang="en-US" b="0" dirty="0" err="1"/>
              <a:t>뷰</a:t>
            </a:r>
            <a:r>
              <a:rPr lang="en-US" altLang="ko-KR" b="0" dirty="0"/>
              <a:t>(view): </a:t>
            </a:r>
            <a:r>
              <a:rPr lang="ko-KR" altLang="en-US" b="0" dirty="0"/>
              <a:t>사용자에게 모델의 정보</a:t>
            </a:r>
            <a:r>
              <a:rPr lang="en-US" altLang="ko-KR" b="0" dirty="0"/>
              <a:t>(</a:t>
            </a:r>
            <a:r>
              <a:rPr lang="ko-KR" altLang="en-US" b="0" dirty="0"/>
              <a:t>데이터</a:t>
            </a:r>
            <a:r>
              <a:rPr lang="en-US" altLang="ko-KR" b="0" dirty="0"/>
              <a:t>)</a:t>
            </a:r>
            <a:r>
              <a:rPr lang="ko-KR" altLang="en-US" b="0" dirty="0"/>
              <a:t>를 보여주는 역할</a:t>
            </a:r>
            <a:r>
              <a:rPr lang="en-US" altLang="ko-KR" b="0" dirty="0"/>
              <a:t>. </a:t>
            </a:r>
            <a:r>
              <a:rPr lang="ko-KR" altLang="en-US" b="0" dirty="0"/>
              <a:t>비즈니스 </a:t>
            </a:r>
            <a:r>
              <a:rPr lang="ko-KR" altLang="en-US" b="0" dirty="0" err="1"/>
              <a:t>로직을</a:t>
            </a:r>
            <a:r>
              <a:rPr lang="ko-KR" altLang="en-US" b="0" dirty="0"/>
              <a:t> 포함하지 않으며</a:t>
            </a:r>
            <a:r>
              <a:rPr lang="en-US" altLang="ko-KR" b="0" dirty="0"/>
              <a:t>, </a:t>
            </a:r>
            <a:r>
              <a:rPr lang="ko-KR" altLang="en-US" b="0" dirty="0"/>
              <a:t>하나의 모델을 다양한 </a:t>
            </a:r>
            <a:r>
              <a:rPr lang="ko-KR" altLang="en-US" b="0" dirty="0" err="1"/>
              <a:t>뷰에서</a:t>
            </a:r>
            <a:r>
              <a:rPr lang="ko-KR" altLang="en-US" b="0" dirty="0"/>
              <a:t> 사용</a:t>
            </a:r>
            <a:endParaRPr lang="en-US" altLang="ko-KR" b="0" dirty="0"/>
          </a:p>
          <a:p>
            <a:pPr lvl="1"/>
            <a:r>
              <a:rPr lang="ko-KR" altLang="en-US" b="0" dirty="0"/>
              <a:t>컨트롤러</a:t>
            </a:r>
            <a:r>
              <a:rPr lang="en-US" altLang="ko-KR" b="0" dirty="0"/>
              <a:t>(controller): </a:t>
            </a:r>
            <a:r>
              <a:rPr lang="ko-KR" altLang="en-US" b="0" dirty="0"/>
              <a:t>모델과 </a:t>
            </a:r>
            <a:r>
              <a:rPr lang="ko-KR" altLang="en-US" b="0" dirty="0" err="1"/>
              <a:t>뷰</a:t>
            </a:r>
            <a:r>
              <a:rPr lang="ko-KR" altLang="en-US" b="0" dirty="0"/>
              <a:t> 사이에 어떤 동작이 있을 때 조정하는 역할</a:t>
            </a:r>
            <a:endParaRPr lang="en-US" altLang="ko-KR" b="0" dirty="0"/>
          </a:p>
          <a:p>
            <a:pPr marL="357187" lvl="1" indent="0">
              <a:buNone/>
            </a:pPr>
            <a:r>
              <a:rPr lang="ko-KR" altLang="en-US" b="0" dirty="0"/>
              <a:t>    웹으로부터 받은 요청에 가장 적합한 모델을 생성하는 것을 처리하는 역할과</a:t>
            </a:r>
            <a:endParaRPr lang="en-US" altLang="ko-KR" b="0" dirty="0"/>
          </a:p>
          <a:p>
            <a:pPr marL="357187" lvl="1" indent="0">
              <a:buNone/>
            </a:pPr>
            <a:r>
              <a:rPr lang="en-US" altLang="ko-KR" dirty="0"/>
              <a:t> </a:t>
            </a:r>
            <a:r>
              <a:rPr lang="ko-KR" altLang="en-US" b="0" dirty="0"/>
              <a:t>  사용자에게 응답하는 적절한 </a:t>
            </a:r>
            <a:r>
              <a:rPr lang="ko-KR" altLang="en-US" b="0" dirty="0" err="1"/>
              <a:t>뷰를</a:t>
            </a:r>
            <a:r>
              <a:rPr lang="ko-KR" altLang="en-US" b="0" dirty="0"/>
              <a:t> 선택하여 해당 모델을 전달하는 역할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717032"/>
            <a:ext cx="508063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81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78424ED-534B-57C0-12EE-E03C7EC9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 구현</a:t>
            </a:r>
            <a:r>
              <a:rPr lang="en-US" altLang="ko-KR"/>
              <a:t>: BookDAO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36356E-7536-B978-F7C1-2D36469D6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7"/>
          <a:stretch/>
        </p:blipFill>
        <p:spPr>
          <a:xfrm>
            <a:off x="0" y="692696"/>
            <a:ext cx="9144000" cy="5512428"/>
          </a:xfrm>
          <a:prstGeom prst="rect">
            <a:avLst/>
          </a:prstGeom>
        </p:spPr>
      </p:pic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2B7A748D-AC2F-EAC6-46A4-BB097BCB9AEA}"/>
              </a:ext>
            </a:extLst>
          </p:cNvPr>
          <p:cNvSpPr/>
          <p:nvPr/>
        </p:nvSpPr>
        <p:spPr>
          <a:xfrm>
            <a:off x="107504" y="1484784"/>
            <a:ext cx="8856984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2272457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78424ED-534B-57C0-12EE-E03C7EC9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 구현</a:t>
            </a:r>
            <a:r>
              <a:rPr lang="en-US" altLang="ko-KR"/>
              <a:t>: BookDAO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88DD35-81AF-87CC-58AE-1FD082BA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8" y="836712"/>
            <a:ext cx="9144000" cy="5820919"/>
          </a:xfrm>
          <a:prstGeom prst="rect">
            <a:avLst/>
          </a:prstGeom>
        </p:spPr>
      </p:pic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8D6AC056-258C-6BEB-9B96-101160BC2B95}"/>
              </a:ext>
            </a:extLst>
          </p:cNvPr>
          <p:cNvSpPr/>
          <p:nvPr/>
        </p:nvSpPr>
        <p:spPr>
          <a:xfrm>
            <a:off x="-11152" y="908720"/>
            <a:ext cx="8903632" cy="51845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1891891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컨트롤러 생성하기</a:t>
            </a:r>
            <a:endParaRPr lang="en-US" altLang="ko-KR" dirty="0"/>
          </a:p>
          <a:p>
            <a:pPr lvl="1"/>
            <a:r>
              <a:rPr lang="ko-KR" altLang="en-US" b="0" dirty="0" err="1"/>
              <a:t>서블릿</a:t>
            </a:r>
            <a:r>
              <a:rPr lang="ko-KR" altLang="en-US" b="0" dirty="0"/>
              <a:t> 클래스 생성하기</a:t>
            </a:r>
          </a:p>
          <a:p>
            <a:pPr lvl="2"/>
            <a:r>
              <a:rPr lang="ko-KR" altLang="en-US" b="0" dirty="0" err="1"/>
              <a:t>서블릿</a:t>
            </a:r>
            <a:r>
              <a:rPr lang="ko-KR" altLang="en-US" b="0" dirty="0"/>
              <a:t> 클래스는 </a:t>
            </a:r>
            <a:r>
              <a:rPr lang="en-US" altLang="ko-KR" b="0" dirty="0" err="1"/>
              <a:t>HttpServlet</a:t>
            </a:r>
            <a:r>
              <a:rPr lang="en-US" altLang="ko-KR" b="0" dirty="0"/>
              <a:t> </a:t>
            </a:r>
            <a:r>
              <a:rPr lang="ko-KR" altLang="en-US" b="0" dirty="0"/>
              <a:t>클래스를 확장하여 생성</a:t>
            </a:r>
            <a:endParaRPr lang="en-US" altLang="ko-KR" b="0" dirty="0"/>
          </a:p>
          <a:p>
            <a:pPr lvl="2"/>
            <a:r>
              <a:rPr lang="ko-KR" altLang="en-US" b="0" dirty="0"/>
              <a:t>생성된 </a:t>
            </a:r>
            <a:r>
              <a:rPr lang="ko-KR" altLang="en-US" b="0" dirty="0" err="1"/>
              <a:t>서블릿</a:t>
            </a:r>
            <a:r>
              <a:rPr lang="ko-KR" altLang="en-US" b="0" dirty="0"/>
              <a:t> 클래스는 웹 브라우저에서 전송되는 </a:t>
            </a:r>
            <a:r>
              <a:rPr lang="en-US" altLang="ko-KR" b="0" dirty="0"/>
              <a:t>GET </a:t>
            </a:r>
            <a:r>
              <a:rPr lang="ko-KR" altLang="en-US" b="0" dirty="0"/>
              <a:t>방식과 </a:t>
            </a:r>
            <a:r>
              <a:rPr lang="en-US" altLang="ko-KR" b="0" dirty="0"/>
              <a:t>POST </a:t>
            </a:r>
            <a:r>
              <a:rPr lang="ko-KR" altLang="en-US" b="0" dirty="0"/>
              <a:t>방식에 따라 각각 </a:t>
            </a:r>
            <a:r>
              <a:rPr lang="en-US" altLang="ko-KR" b="0" dirty="0" err="1"/>
              <a:t>doGet</a:t>
            </a:r>
            <a:r>
              <a:rPr lang="en-US" altLang="ko-KR" b="0" dirty="0"/>
              <a:t>( ), </a:t>
            </a:r>
            <a:r>
              <a:rPr lang="en-US" altLang="ko-KR" b="0" dirty="0" err="1"/>
              <a:t>doPost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통해 요청 작업을 수행한 후 웹 브라우저에 응답</a:t>
            </a:r>
            <a:endParaRPr lang="en-US" altLang="ko-KR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2708920"/>
            <a:ext cx="8277225" cy="364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78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컨트롤러 생성하기</a:t>
            </a:r>
            <a:endParaRPr lang="en-US" altLang="ko-KR" dirty="0"/>
          </a:p>
          <a:p>
            <a:pPr lvl="1"/>
            <a:r>
              <a:rPr lang="ko-KR" altLang="en-US" b="0" dirty="0"/>
              <a:t>페이지 이동하기</a:t>
            </a:r>
            <a:endParaRPr lang="en-US" altLang="ko-KR" b="0" dirty="0"/>
          </a:p>
          <a:p>
            <a:pPr lvl="2"/>
            <a:r>
              <a:rPr lang="ko-KR" altLang="en-US" b="0" dirty="0" err="1"/>
              <a:t>서블릿</a:t>
            </a:r>
            <a:r>
              <a:rPr lang="ko-KR" altLang="en-US" b="0" dirty="0"/>
              <a:t> 클래스에서 웹 브라우저로부터 요청된 처리 결과를 보여줄 응답 페이지로 이동</a:t>
            </a:r>
            <a:endParaRPr lang="en-US" altLang="ko-KR" b="0" dirty="0"/>
          </a:p>
          <a:p>
            <a:pPr lvl="2"/>
            <a:r>
              <a:rPr lang="ko-KR" altLang="en-US" b="0" dirty="0"/>
              <a:t>이때 현재 </a:t>
            </a:r>
            <a:r>
              <a:rPr lang="ko-KR" altLang="en-US" b="0" dirty="0" err="1"/>
              <a:t>뷰</a:t>
            </a:r>
            <a:r>
              <a:rPr lang="ko-KR" altLang="en-US" b="0" dirty="0"/>
              <a:t> 페이지에서 이동할 </a:t>
            </a:r>
            <a:r>
              <a:rPr lang="ko-KR" altLang="en-US" b="0" dirty="0" err="1"/>
              <a:t>뷰</a:t>
            </a:r>
            <a:r>
              <a:rPr lang="ko-KR" altLang="en-US" b="0" dirty="0"/>
              <a:t> 페이지에 요청 정보를 그대로 전달하며</a:t>
            </a:r>
            <a:r>
              <a:rPr lang="en-US" altLang="ko-KR" b="0" dirty="0"/>
              <a:t>, </a:t>
            </a:r>
            <a:r>
              <a:rPr lang="ko-KR" altLang="en-US" b="0" dirty="0" err="1"/>
              <a:t>뷰</a:t>
            </a:r>
            <a:r>
              <a:rPr lang="ko-KR" altLang="en-US" b="0" dirty="0"/>
              <a:t> 페이지가 이동해도 처음에 요청된 </a:t>
            </a:r>
            <a:r>
              <a:rPr lang="en-US" altLang="ko-KR" b="0" dirty="0"/>
              <a:t>URL</a:t>
            </a:r>
            <a:r>
              <a:rPr lang="ko-KR" altLang="en-US" b="0" dirty="0"/>
              <a:t>을 계속 유지하기 위해 </a:t>
            </a:r>
            <a:r>
              <a:rPr lang="ko-KR" altLang="en-US" b="0" dirty="0" err="1"/>
              <a:t>포워딩</a:t>
            </a:r>
            <a:r>
              <a:rPr lang="ko-KR" altLang="en-US" b="0" dirty="0"/>
              <a:t> 방식을 사용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068960"/>
            <a:ext cx="82486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28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컨트롤러 구현</a:t>
            </a:r>
            <a:r>
              <a:rPr lang="en-US" altLang="ko-KR"/>
              <a:t>: InsertBookController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9B06B0-11A7-127E-DFFB-B79935DBE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176"/>
            <a:ext cx="9144000" cy="3899647"/>
          </a:xfrm>
          <a:prstGeom prst="rect">
            <a:avLst/>
          </a:prstGeom>
        </p:spPr>
      </p:pic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25A13AE3-CD7A-B3EF-1CAE-9CEA020736C0}"/>
              </a:ext>
            </a:extLst>
          </p:cNvPr>
          <p:cNvSpPr/>
          <p:nvPr/>
        </p:nvSpPr>
        <p:spPr>
          <a:xfrm>
            <a:off x="35496" y="2204864"/>
            <a:ext cx="345638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EFD82DCC-488B-DD87-94E8-3525697AA4C4}"/>
              </a:ext>
            </a:extLst>
          </p:cNvPr>
          <p:cNvSpPr/>
          <p:nvPr/>
        </p:nvSpPr>
        <p:spPr>
          <a:xfrm>
            <a:off x="5160" y="3356992"/>
            <a:ext cx="345638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3" name="모서리가 둥근 직사각형 12">
            <a:extLst>
              <a:ext uri="{FF2B5EF4-FFF2-40B4-BE49-F238E27FC236}">
                <a16:creationId xmlns:a16="http://schemas.microsoft.com/office/drawing/2014/main" id="{AA2D23DB-21E6-E13C-8C43-1E2F627D1096}"/>
              </a:ext>
            </a:extLst>
          </p:cNvPr>
          <p:cNvSpPr/>
          <p:nvPr/>
        </p:nvSpPr>
        <p:spPr>
          <a:xfrm>
            <a:off x="5160" y="3683831"/>
            <a:ext cx="345638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313322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78424ED-534B-57C0-12EE-E03C7EC9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구현</a:t>
            </a:r>
            <a:r>
              <a:rPr lang="en-US" altLang="ko-KR"/>
              <a:t>: InsertBookController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09D9F9-E1F8-8DA9-7890-9D0F4C3B5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8" t="1841" r="34575"/>
          <a:stretch/>
        </p:blipFill>
        <p:spPr>
          <a:xfrm>
            <a:off x="1049438" y="944915"/>
            <a:ext cx="8122482" cy="19947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1FAA4D-E715-7C79-407B-2891826BF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0" y="4656309"/>
            <a:ext cx="4104456" cy="2088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D1A8BC-25E1-653A-F95D-CC2DAAE06C45}"/>
              </a:ext>
            </a:extLst>
          </p:cNvPr>
          <p:cNvSpPr txBox="1"/>
          <p:nvPr/>
        </p:nvSpPr>
        <p:spPr>
          <a:xfrm>
            <a:off x="791766" y="5711754"/>
            <a:ext cx="2736304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&lt;input type=</a:t>
            </a:r>
            <a:r>
              <a:rPr lang="en-US" altLang="ko-KR" sz="1200" b="1" i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"text"</a:t>
            </a: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name=</a:t>
            </a:r>
            <a:r>
              <a:rPr lang="en-US" altLang="ko-KR" sz="1200" b="1" i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"num"</a:t>
            </a: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&lt;input type=</a:t>
            </a:r>
            <a:r>
              <a:rPr lang="en-US" altLang="ko-KR" sz="1200" b="1" i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"text"</a:t>
            </a: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name=</a:t>
            </a:r>
            <a:r>
              <a:rPr lang="en-US" altLang="ko-KR" sz="1200" b="1" i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"title"</a:t>
            </a: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&lt;input type=</a:t>
            </a:r>
            <a:r>
              <a:rPr lang="en-US" altLang="ko-KR" sz="1200" b="1" i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"text"</a:t>
            </a: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name=</a:t>
            </a:r>
            <a:r>
              <a:rPr lang="en-US" altLang="ko-KR" sz="1200" b="1" i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"pub"</a:t>
            </a: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&lt;input type=</a:t>
            </a:r>
            <a:r>
              <a:rPr lang="en-US" altLang="ko-KR" sz="1200" b="1" i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"text"</a:t>
            </a: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name=</a:t>
            </a:r>
            <a:r>
              <a:rPr lang="en-US" altLang="ko-KR" sz="1200" b="1" i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"pri"</a:t>
            </a:r>
            <a:r>
              <a:rPr lang="en-US" altLang="ko-KR" sz="1200" b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6B187A-45D8-A4D1-71FE-224254DFEEC1}"/>
              </a:ext>
            </a:extLst>
          </p:cNvPr>
          <p:cNvCxnSpPr>
            <a:cxnSpLocks/>
          </p:cNvCxnSpPr>
          <p:nvPr/>
        </p:nvCxnSpPr>
        <p:spPr>
          <a:xfrm flipV="1">
            <a:off x="1045107" y="1988840"/>
            <a:ext cx="430549" cy="37229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A61595D-B6A6-D5AA-143A-CEA5AAB3976C}"/>
              </a:ext>
            </a:extLst>
          </p:cNvPr>
          <p:cNvCxnSpPr>
            <a:cxnSpLocks/>
          </p:cNvCxnSpPr>
          <p:nvPr/>
        </p:nvCxnSpPr>
        <p:spPr>
          <a:xfrm flipV="1">
            <a:off x="1979712" y="2852936"/>
            <a:ext cx="1548358" cy="34563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766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78424ED-534B-57C0-12EE-E03C7EC9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구현</a:t>
            </a:r>
            <a:r>
              <a:rPr lang="en-US" altLang="ko-KR"/>
              <a:t>: InsertBookController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CADC6B-DB5F-6974-29A2-DB75C2B92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8" y="1196752"/>
            <a:ext cx="9144000" cy="19125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E59D2A-3544-5300-3ECF-FB8E648ED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7" t="2474" r="3880" b="10932"/>
          <a:stretch/>
        </p:blipFill>
        <p:spPr>
          <a:xfrm>
            <a:off x="4427984" y="3861047"/>
            <a:ext cx="4320480" cy="2618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0B3AE-D4B3-DC40-FEC7-59AF1CA53BFE}"/>
              </a:ext>
            </a:extLst>
          </p:cNvPr>
          <p:cNvSpPr txBox="1"/>
          <p:nvPr/>
        </p:nvSpPr>
        <p:spPr>
          <a:xfrm>
            <a:off x="6588224" y="4005064"/>
            <a:ext cx="125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BookDAO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7" name="화살표: 위로 굽음 6">
            <a:extLst>
              <a:ext uri="{FF2B5EF4-FFF2-40B4-BE49-F238E27FC236}">
                <a16:creationId xmlns:a16="http://schemas.microsoft.com/office/drawing/2014/main" id="{0EF2480C-C86E-14C9-45A0-45B61D349339}"/>
              </a:ext>
            </a:extLst>
          </p:cNvPr>
          <p:cNvSpPr/>
          <p:nvPr/>
        </p:nvSpPr>
        <p:spPr>
          <a:xfrm rot="5400000">
            <a:off x="3023828" y="3352659"/>
            <a:ext cx="1080120" cy="115212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29CAD-D1A1-3DB7-E2A7-1D67FFBA6ED3}"/>
              </a:ext>
            </a:extLst>
          </p:cNvPr>
          <p:cNvSpPr txBox="1"/>
          <p:nvPr/>
        </p:nvSpPr>
        <p:spPr>
          <a:xfrm>
            <a:off x="3215048" y="45634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2016104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5A1CCB45-1B79-25F0-C31E-6BA087FCC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732511"/>
            <a:ext cx="5832648" cy="869906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578424ED-534B-57C0-12EE-E03C7EC9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구현</a:t>
            </a:r>
            <a:r>
              <a:rPr lang="en-US" altLang="ko-KR"/>
              <a:t>: InsertBookController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D2FCDF-0B73-0A40-7DFE-858974CC3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8244408" cy="2811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1BAFB-412F-A999-ADBE-5B1DA7CDB931}"/>
              </a:ext>
            </a:extLst>
          </p:cNvPr>
          <p:cNvSpPr txBox="1"/>
          <p:nvPr/>
        </p:nvSpPr>
        <p:spPr>
          <a:xfrm>
            <a:off x="4716572" y="5534725"/>
            <a:ext cx="185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insertResult.jsp</a:t>
            </a:r>
            <a:endParaRPr lang="ko-KR" altLang="en-US" b="1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C012EA-C75B-6F48-DC9C-B7543FD9E085}"/>
              </a:ext>
            </a:extLst>
          </p:cNvPr>
          <p:cNvSpPr/>
          <p:nvPr/>
        </p:nvSpPr>
        <p:spPr>
          <a:xfrm>
            <a:off x="899592" y="1628800"/>
            <a:ext cx="7128792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EAE48A04-99EF-A047-CE5B-04D3AE4FAD21}"/>
              </a:ext>
            </a:extLst>
          </p:cNvPr>
          <p:cNvSpPr/>
          <p:nvPr/>
        </p:nvSpPr>
        <p:spPr>
          <a:xfrm>
            <a:off x="4377838" y="2611363"/>
            <a:ext cx="648072" cy="93610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E4BD8-AD3B-8D20-7348-1F8E3DAFEE6C}"/>
              </a:ext>
            </a:extLst>
          </p:cNvPr>
          <p:cNvSpPr txBox="1"/>
          <p:nvPr/>
        </p:nvSpPr>
        <p:spPr>
          <a:xfrm>
            <a:off x="1547665" y="2691500"/>
            <a:ext cx="44022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/>
              <a:t>insertResult.jsp </a:t>
            </a:r>
            <a:r>
              <a:rPr lang="ko-KR" altLang="en-US" b="1"/>
              <a:t>로 페이지 이동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296AE55-3E05-84AB-D7C6-9FA1624CEB08}"/>
              </a:ext>
            </a:extLst>
          </p:cNvPr>
          <p:cNvSpPr/>
          <p:nvPr/>
        </p:nvSpPr>
        <p:spPr>
          <a:xfrm>
            <a:off x="871567" y="836712"/>
            <a:ext cx="5760640" cy="69453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8C69CFE-6443-F070-DCCD-A2CA30E1BFE8}"/>
              </a:ext>
            </a:extLst>
          </p:cNvPr>
          <p:cNvSpPr/>
          <p:nvPr/>
        </p:nvSpPr>
        <p:spPr>
          <a:xfrm>
            <a:off x="380025" y="4934107"/>
            <a:ext cx="6352216" cy="29509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4B0807-7B07-08F8-DE7E-EAA1A0A9E1CB}"/>
              </a:ext>
            </a:extLst>
          </p:cNvPr>
          <p:cNvSpPr txBox="1"/>
          <p:nvPr/>
        </p:nvSpPr>
        <p:spPr>
          <a:xfrm>
            <a:off x="933337" y="4378478"/>
            <a:ext cx="44022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결과는 </a:t>
            </a:r>
            <a:r>
              <a:rPr lang="en-US" altLang="ko-KR" b="1"/>
              <a:t>insertResult.jsp</a:t>
            </a:r>
            <a:r>
              <a:rPr lang="ko-KR" altLang="en-US" b="1"/>
              <a:t>에서 출력 할것임</a:t>
            </a:r>
          </a:p>
        </p:txBody>
      </p:sp>
    </p:spTree>
    <p:extLst>
      <p:ext uri="{BB962C8B-B14F-4D97-AF65-F5344CB8AC3E}">
        <p14:creationId xmlns:p14="http://schemas.microsoft.com/office/powerpoint/2010/main" val="3358889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결과 출력 뷰 구현 </a:t>
            </a:r>
            <a:r>
              <a:rPr lang="en-US" altLang="ko-KR"/>
              <a:t>: insertResult.jsp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C942F3-E7B8-5040-7E53-7A080BDDB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201"/>
            <a:ext cx="9144000" cy="461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78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C03B1-B3F1-9DB9-CAF3-BB0F54319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InsertBookController</a:t>
            </a:r>
            <a:r>
              <a:rPr lang="ko-KR" altLang="en-US"/>
              <a:t>를 실행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도서 추가 페이지로 이동 되는지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3F12BB-8255-F328-923B-9DD21C1F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90453"/>
            <a:ext cx="4109063" cy="4509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72D4C0-FC0F-074E-7A1A-627499DCC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11" y="2559845"/>
            <a:ext cx="3935231" cy="243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84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MVC </a:t>
            </a:r>
            <a:r>
              <a:rPr lang="ko-KR" altLang="en-US" b="0" dirty="0"/>
              <a:t>패턴 구조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모델 </a:t>
            </a:r>
            <a:r>
              <a:rPr lang="en-US" altLang="ko-KR" dirty="0"/>
              <a:t>1</a:t>
            </a:r>
          </a:p>
          <a:p>
            <a:pPr lvl="1"/>
            <a:r>
              <a:rPr lang="ko-KR" altLang="en-US" b="0" dirty="0"/>
              <a:t>모델 </a:t>
            </a:r>
            <a:r>
              <a:rPr lang="en-US" altLang="ko-KR" b="0" dirty="0"/>
              <a:t>1</a:t>
            </a:r>
            <a:r>
              <a:rPr lang="ko-KR" altLang="en-US" b="0" dirty="0"/>
              <a:t>은 기존의 </a:t>
            </a:r>
            <a:r>
              <a:rPr lang="en-US" altLang="ko-KR" b="0" dirty="0"/>
              <a:t>JSP</a:t>
            </a:r>
            <a:r>
              <a:rPr lang="ko-KR" altLang="en-US" b="0" dirty="0"/>
              <a:t>로만 구현한 웹 애플리케이션으로</a:t>
            </a:r>
            <a:r>
              <a:rPr lang="en-US" altLang="ko-KR" b="0" dirty="0"/>
              <a:t>, </a:t>
            </a:r>
            <a:r>
              <a:rPr lang="ko-KR" altLang="en-US" b="0" dirty="0"/>
              <a:t>웹 브라우저의 요청을 </a:t>
            </a:r>
            <a:r>
              <a:rPr lang="en-US" altLang="ko-KR" b="0" dirty="0"/>
              <a:t>JSP </a:t>
            </a:r>
            <a:r>
              <a:rPr lang="ko-KR" altLang="en-US" b="0" dirty="0"/>
              <a:t>페이지가 받아서 처리하는 구조</a:t>
            </a:r>
            <a:endParaRPr lang="en-US" altLang="ko-KR" b="0" dirty="0"/>
          </a:p>
          <a:p>
            <a:pPr lvl="1"/>
            <a:r>
              <a:rPr lang="en-US" altLang="ko-KR" b="0" dirty="0"/>
              <a:t>JSP </a:t>
            </a:r>
            <a:r>
              <a:rPr lang="ko-KR" altLang="en-US" b="0" dirty="0"/>
              <a:t>페이지에 비즈니스 </a:t>
            </a:r>
            <a:r>
              <a:rPr lang="ko-KR" altLang="en-US" b="0" dirty="0" err="1"/>
              <a:t>로직을</a:t>
            </a:r>
            <a:r>
              <a:rPr lang="ko-KR" altLang="en-US" b="0" dirty="0"/>
              <a:t> 처리하는 코드와 웹 브라우저에 결과를 출력하는 코드가 섞이는 것</a:t>
            </a:r>
            <a:endParaRPr lang="en-US" altLang="ko-KR" b="0" dirty="0"/>
          </a:p>
          <a:p>
            <a:pPr lvl="1"/>
            <a:r>
              <a:rPr lang="ko-KR" altLang="en-US" b="0" dirty="0"/>
              <a:t>모델 </a:t>
            </a:r>
            <a:r>
              <a:rPr lang="en-US" altLang="ko-KR" b="0" dirty="0"/>
              <a:t>1</a:t>
            </a:r>
            <a:r>
              <a:rPr lang="ko-KR" altLang="en-US" b="0" dirty="0"/>
              <a:t>에서는 </a:t>
            </a:r>
            <a:r>
              <a:rPr lang="en-US" altLang="ko-KR" b="0" dirty="0"/>
              <a:t>JSP</a:t>
            </a:r>
            <a:r>
              <a:rPr lang="ko-KR" altLang="en-US" b="0" dirty="0"/>
              <a:t>가 핵심 역할을 수행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114029"/>
            <a:ext cx="7562850" cy="1848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962479"/>
            <a:ext cx="82296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131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6D781-DC8A-4A38-D0D8-14FF86127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444208" cy="13894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CF78FE-12A5-8647-09F8-BFDD7FB6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861048"/>
            <a:ext cx="3935231" cy="2435349"/>
          </a:xfrm>
          <a:prstGeom prst="rect">
            <a:avLst/>
          </a:prstGeom>
        </p:spPr>
      </p:pic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E2600FB4-A1E6-7AD5-6430-BB17DCFD0B34}"/>
              </a:ext>
            </a:extLst>
          </p:cNvPr>
          <p:cNvSpPr/>
          <p:nvPr/>
        </p:nvSpPr>
        <p:spPr>
          <a:xfrm>
            <a:off x="143508" y="908720"/>
            <a:ext cx="7308812" cy="17281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30C29-920D-3C80-5099-E15D674A6757}"/>
              </a:ext>
            </a:extLst>
          </p:cNvPr>
          <p:cNvSpPr txBox="1"/>
          <p:nvPr/>
        </p:nvSpPr>
        <p:spPr>
          <a:xfrm>
            <a:off x="395536" y="537210"/>
            <a:ext cx="2478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InsertBookController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3BECA-D0E4-BFCD-C9EE-403D0A5DDED6}"/>
              </a:ext>
            </a:extLst>
          </p:cNvPr>
          <p:cNvSpPr txBox="1"/>
          <p:nvPr/>
        </p:nvSpPr>
        <p:spPr>
          <a:xfrm>
            <a:off x="5076056" y="4894056"/>
            <a:ext cx="19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insertBook.html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A30D102-192F-D6E9-56AD-713CE573DB9B}"/>
              </a:ext>
            </a:extLst>
          </p:cNvPr>
          <p:cNvSpPr/>
          <p:nvPr/>
        </p:nvSpPr>
        <p:spPr>
          <a:xfrm>
            <a:off x="2483768" y="2852936"/>
            <a:ext cx="936104" cy="8854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67E09E-F4C4-AB91-B6D1-D87110046F85}"/>
              </a:ext>
            </a:extLst>
          </p:cNvPr>
          <p:cNvSpPr txBox="1"/>
          <p:nvPr/>
        </p:nvSpPr>
        <p:spPr>
          <a:xfrm>
            <a:off x="3347864" y="292630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페이지 이동</a:t>
            </a:r>
          </a:p>
        </p:txBody>
      </p:sp>
    </p:spTree>
    <p:extLst>
      <p:ext uri="{BB962C8B-B14F-4D97-AF65-F5344CB8AC3E}">
        <p14:creationId xmlns:p14="http://schemas.microsoft.com/office/powerpoint/2010/main" val="5777490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65830D3-30D0-8E39-066B-71A288639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도서정보를 입력하고 책 추가 버튼 클릭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702313-309E-8B61-C463-5B6D5D42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0768"/>
            <a:ext cx="3935231" cy="24353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2E0C458-8462-AF68-DBC3-5C3FEE3F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149080"/>
            <a:ext cx="4039438" cy="20162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C9C22B-DD59-11CD-16E6-CAA7788319DA}"/>
              </a:ext>
            </a:extLst>
          </p:cNvPr>
          <p:cNvSpPr txBox="1"/>
          <p:nvPr/>
        </p:nvSpPr>
        <p:spPr>
          <a:xfrm>
            <a:off x="5076056" y="4894056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결과 메시지가 출력되나 확인</a:t>
            </a:r>
          </a:p>
        </p:txBody>
      </p:sp>
    </p:spTree>
    <p:extLst>
      <p:ext uri="{BB962C8B-B14F-4D97-AF65-F5344CB8AC3E}">
        <p14:creationId xmlns:p14="http://schemas.microsoft.com/office/powerpoint/2010/main" val="4227897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F2FF30-0F66-5D7A-DA72-313DDA9F9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035530"/>
            <a:ext cx="4608512" cy="5161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3B6C71-FC0A-EE9D-F7AC-42D7AED20B5A}"/>
              </a:ext>
            </a:extLst>
          </p:cNvPr>
          <p:cNvSpPr txBox="1"/>
          <p:nvPr/>
        </p:nvSpPr>
        <p:spPr>
          <a:xfrm>
            <a:off x="755576" y="6309320"/>
            <a:ext cx="71203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Mysql workbench</a:t>
            </a:r>
            <a:r>
              <a:rPr lang="ko-KR" altLang="en-US" b="1">
                <a:solidFill>
                  <a:srgbClr val="FF0000"/>
                </a:solidFill>
              </a:rPr>
              <a:t>를 실행해서 책 정보가 추가 되었나 확인</a:t>
            </a:r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CACDC463-E11A-AEAE-26A8-A36D981DA7C8}"/>
              </a:ext>
            </a:extLst>
          </p:cNvPr>
          <p:cNvSpPr/>
          <p:nvPr/>
        </p:nvSpPr>
        <p:spPr>
          <a:xfrm>
            <a:off x="2123728" y="5877272"/>
            <a:ext cx="3528392" cy="2081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2077518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81719" y="4334361"/>
            <a:ext cx="5158633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3514"/>
              </a:lnSpc>
            </a:pPr>
            <a:r>
              <a:rPr lang="en-US" sz="3078" b="1">
                <a:solidFill>
                  <a:srgbClr val="650033"/>
                </a:solidFill>
                <a:latin typeface="HY견고딕"/>
                <a:cs typeface="HY견고딕"/>
              </a:rPr>
              <a:t>4.</a:t>
            </a:r>
            <a:r>
              <a:rPr lang="ko-KR" altLang="en-US" sz="3078" b="1">
                <a:solidFill>
                  <a:srgbClr val="650033"/>
                </a:solidFill>
                <a:latin typeface="HY견고딕"/>
                <a:cs typeface="HY견고딕"/>
              </a:rPr>
              <a:t>전체 도서 조회</a:t>
            </a:r>
            <a:endParaRPr sz="3078" b="1">
              <a:latin typeface="HY견고딕"/>
              <a:cs typeface="HY견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F5E075-0830-9870-4049-F417F26826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1720"/>
            <a:fld id="{81D60167-4931-47E6-BA6A-407CBD079E47}" type="slidenum">
              <a:rPr lang="en-US" altLang="ko-KR" spc="-9" smtClean="0"/>
              <a:pPr marL="21720"/>
              <a:t>53</a:t>
            </a:fld>
            <a:endParaRPr lang="ko-KR" altLang="en-US" spc="-9"/>
          </a:p>
        </p:txBody>
      </p:sp>
    </p:spTree>
    <p:extLst>
      <p:ext uri="{BB962C8B-B14F-4D97-AF65-F5344CB8AC3E}">
        <p14:creationId xmlns:p14="http://schemas.microsoft.com/office/powerpoint/2010/main" val="1728801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전체 도서 조회 </a:t>
            </a:r>
            <a:r>
              <a:rPr lang="en-US" altLang="ko-KR"/>
              <a:t>MVC </a:t>
            </a:r>
            <a:r>
              <a:rPr lang="ko-KR" altLang="en-US"/>
              <a:t>구조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뷰</a:t>
            </a:r>
            <a:endParaRPr lang="en-US" altLang="ko-KR"/>
          </a:p>
          <a:p>
            <a:pPr lvl="1"/>
            <a:r>
              <a:rPr lang="en-US" altLang="ko-KR"/>
              <a:t>selectBookList.jsp : </a:t>
            </a:r>
            <a:r>
              <a:rPr lang="ko-KR" altLang="en-US"/>
              <a:t>책 정보 추가 결과 조회</a:t>
            </a:r>
            <a:endParaRPr lang="en-US" altLang="ko-KR"/>
          </a:p>
          <a:p>
            <a:r>
              <a:rPr lang="ko-KR" altLang="en-US"/>
              <a:t>컨트롤</a:t>
            </a:r>
            <a:endParaRPr lang="en-US" altLang="ko-KR"/>
          </a:p>
          <a:p>
            <a:pPr lvl="1"/>
            <a:r>
              <a:rPr lang="en-US" altLang="ko-KR"/>
              <a:t>SelectBookController</a:t>
            </a:r>
          </a:p>
          <a:p>
            <a:r>
              <a:rPr lang="ko-KR" altLang="en-US"/>
              <a:t>모델</a:t>
            </a:r>
            <a:endParaRPr lang="en-US" altLang="ko-KR"/>
          </a:p>
          <a:p>
            <a:pPr lvl="1"/>
            <a:r>
              <a:rPr lang="en-US" altLang="ko-KR"/>
              <a:t>BookDAO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7ED595-8E04-63C7-BBEF-9C7F85CB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73" y="3789040"/>
            <a:ext cx="7686675" cy="2596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5D179A-786F-041A-430F-0D25625C4339}"/>
              </a:ext>
            </a:extLst>
          </p:cNvPr>
          <p:cNvSpPr txBox="1"/>
          <p:nvPr/>
        </p:nvSpPr>
        <p:spPr>
          <a:xfrm>
            <a:off x="3275856" y="4135696"/>
            <a:ext cx="22724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SelectBookListController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2A61C-951B-C8B8-6D81-708D781A5AB1}"/>
              </a:ext>
            </a:extLst>
          </p:cNvPr>
          <p:cNvSpPr txBox="1"/>
          <p:nvPr/>
        </p:nvSpPr>
        <p:spPr>
          <a:xfrm>
            <a:off x="3491880" y="6336418"/>
            <a:ext cx="16930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selectBookList.jsp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26931-4386-D884-787D-E0E0ACA17C5D}"/>
              </a:ext>
            </a:extLst>
          </p:cNvPr>
          <p:cNvSpPr txBox="1"/>
          <p:nvPr/>
        </p:nvSpPr>
        <p:spPr>
          <a:xfrm>
            <a:off x="5508104" y="5376992"/>
            <a:ext cx="10140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BookDAO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3844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구현</a:t>
            </a:r>
            <a:r>
              <a:rPr lang="en-US" altLang="ko-KR"/>
              <a:t>: BookDAO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dirty="0"/>
              <a:t>모델 영역은 </a:t>
            </a:r>
            <a:r>
              <a:rPr lang="en-US" altLang="ko-KR" dirty="0"/>
              <a:t>DAO, DO </a:t>
            </a:r>
            <a:r>
              <a:rPr lang="ko-KR" altLang="en-US" dirty="0"/>
              <a:t>등으로 구성할 </a:t>
            </a:r>
            <a:r>
              <a:rPr lang="ko-KR" altLang="en-US"/>
              <a:t>수 있음</a:t>
            </a:r>
            <a:endParaRPr lang="en-US" altLang="ko-KR"/>
          </a:p>
          <a:p>
            <a:pPr>
              <a:buFont typeface="Arial" pitchFamily="34" charset="0"/>
              <a:buChar char="•"/>
            </a:pPr>
            <a:r>
              <a:rPr lang="ko-KR" altLang="en-US"/>
              <a:t>모델은 실제 업무를 처리하는 클래스로 예에서는 실제 계산을 처리하는 클래스</a:t>
            </a:r>
            <a:endParaRPr lang="en-US" altLang="ko-KR"/>
          </a:p>
          <a:p>
            <a:pPr>
              <a:buFont typeface="Arial" pitchFamily="34" charset="0"/>
              <a:buChar char="•"/>
            </a:pPr>
            <a:r>
              <a:rPr lang="ko-KR" altLang="en-US"/>
              <a:t>보통 자바 클래스로 구현</a:t>
            </a:r>
            <a:endParaRPr lang="en-US" altLang="ko-KR"/>
          </a:p>
          <a:p>
            <a:pPr>
              <a:buFont typeface="Arial" pitchFamily="34" charset="0"/>
              <a:buChar char="•"/>
            </a:pPr>
            <a:r>
              <a:rPr lang="en-US" altLang="ko-KR"/>
              <a:t>BookDAO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/>
              <a:t>데이터베이스와 연동을 처리</a:t>
            </a:r>
            <a:endParaRPr lang="en-US" altLang="ko-KR"/>
          </a:p>
          <a:p>
            <a:pPr lvl="1">
              <a:buFont typeface="Arial" pitchFamily="34" charset="0"/>
              <a:buChar char="•"/>
            </a:pPr>
            <a:r>
              <a:rPr lang="en-US" altLang="ko-KR"/>
              <a:t>DAO(Data Access Object) : </a:t>
            </a:r>
            <a:r>
              <a:rPr lang="ko-KR" altLang="en-US"/>
              <a:t>데이터 관리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6B0052-E505-619C-1328-C35B81474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73" y="3789040"/>
            <a:ext cx="7686675" cy="2596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F7985A-EC5B-7929-18A0-032984F4845D}"/>
              </a:ext>
            </a:extLst>
          </p:cNvPr>
          <p:cNvSpPr txBox="1"/>
          <p:nvPr/>
        </p:nvSpPr>
        <p:spPr>
          <a:xfrm>
            <a:off x="3275856" y="4135696"/>
            <a:ext cx="22724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SelectBookListController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BF08F7-45C5-8506-EE0F-A8C31C2B1EA9}"/>
              </a:ext>
            </a:extLst>
          </p:cNvPr>
          <p:cNvSpPr txBox="1"/>
          <p:nvPr/>
        </p:nvSpPr>
        <p:spPr>
          <a:xfrm>
            <a:off x="3491880" y="6336418"/>
            <a:ext cx="16930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selectBookList.jsp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A741CE-9A83-6997-13E9-C6A071305E93}"/>
              </a:ext>
            </a:extLst>
          </p:cNvPr>
          <p:cNvSpPr txBox="1"/>
          <p:nvPr/>
        </p:nvSpPr>
        <p:spPr>
          <a:xfrm>
            <a:off x="5508104" y="5376992"/>
            <a:ext cx="10140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BookDAO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528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78424ED-534B-57C0-12EE-E03C7EC9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 구현</a:t>
            </a:r>
            <a:r>
              <a:rPr lang="en-US" altLang="ko-KR"/>
              <a:t>: BookDAO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085475-4554-5F87-ED12-932D290A0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208"/>
            <a:ext cx="9144000" cy="4437584"/>
          </a:xfrm>
          <a:prstGeom prst="rect">
            <a:avLst/>
          </a:prstGeom>
        </p:spPr>
      </p:pic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F8A5E8D2-B6B1-0450-568A-A0C6F65D2D24}"/>
              </a:ext>
            </a:extLst>
          </p:cNvPr>
          <p:cNvSpPr/>
          <p:nvPr/>
        </p:nvSpPr>
        <p:spPr>
          <a:xfrm>
            <a:off x="107504" y="2492896"/>
            <a:ext cx="8784976" cy="33123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1016710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78424ED-534B-57C0-12EE-E03C7EC9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 구현</a:t>
            </a:r>
            <a:r>
              <a:rPr lang="en-US" altLang="ko-KR"/>
              <a:t>: BookDAO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A15125-2E2A-FE0E-1133-307128BBB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91" y="908720"/>
            <a:ext cx="6904213" cy="5680198"/>
          </a:xfrm>
          <a:prstGeom prst="rect">
            <a:avLst/>
          </a:prstGeom>
        </p:spPr>
      </p:pic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109A6B55-30A8-35BA-FBF2-D116946D53B5}"/>
              </a:ext>
            </a:extLst>
          </p:cNvPr>
          <p:cNvSpPr/>
          <p:nvPr/>
        </p:nvSpPr>
        <p:spPr>
          <a:xfrm>
            <a:off x="125204" y="836712"/>
            <a:ext cx="6823059" cy="59046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23462286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컨트롤러 생성하기</a:t>
            </a:r>
            <a:endParaRPr lang="en-US" altLang="ko-KR" dirty="0"/>
          </a:p>
          <a:p>
            <a:pPr lvl="1"/>
            <a:r>
              <a:rPr lang="ko-KR" altLang="en-US" b="0" dirty="0" err="1"/>
              <a:t>서블릿</a:t>
            </a:r>
            <a:r>
              <a:rPr lang="ko-KR" altLang="en-US" b="0" dirty="0"/>
              <a:t> 클래스 생성하기</a:t>
            </a:r>
          </a:p>
          <a:p>
            <a:pPr lvl="2"/>
            <a:r>
              <a:rPr lang="ko-KR" altLang="en-US" b="0" dirty="0" err="1"/>
              <a:t>서블릿</a:t>
            </a:r>
            <a:r>
              <a:rPr lang="ko-KR" altLang="en-US" b="0" dirty="0"/>
              <a:t> 클래스는 </a:t>
            </a:r>
            <a:r>
              <a:rPr lang="en-US" altLang="ko-KR" b="0" dirty="0" err="1"/>
              <a:t>HttpServlet</a:t>
            </a:r>
            <a:r>
              <a:rPr lang="en-US" altLang="ko-KR" b="0" dirty="0"/>
              <a:t> </a:t>
            </a:r>
            <a:r>
              <a:rPr lang="ko-KR" altLang="en-US" b="0" dirty="0"/>
              <a:t>클래스를 확장하여 생성</a:t>
            </a:r>
            <a:endParaRPr lang="en-US" altLang="ko-KR" b="0" dirty="0"/>
          </a:p>
          <a:p>
            <a:pPr lvl="2"/>
            <a:r>
              <a:rPr lang="ko-KR" altLang="en-US" b="0" dirty="0"/>
              <a:t>생성된 </a:t>
            </a:r>
            <a:r>
              <a:rPr lang="ko-KR" altLang="en-US" b="0" dirty="0" err="1"/>
              <a:t>서블릿</a:t>
            </a:r>
            <a:r>
              <a:rPr lang="ko-KR" altLang="en-US" b="0" dirty="0"/>
              <a:t> 클래스는 웹 브라우저에서 전송되는 </a:t>
            </a:r>
            <a:r>
              <a:rPr lang="en-US" altLang="ko-KR" b="0" dirty="0"/>
              <a:t>GET </a:t>
            </a:r>
            <a:r>
              <a:rPr lang="ko-KR" altLang="en-US" b="0" dirty="0"/>
              <a:t>방식과 </a:t>
            </a:r>
            <a:r>
              <a:rPr lang="en-US" altLang="ko-KR" b="0" dirty="0"/>
              <a:t>POST </a:t>
            </a:r>
            <a:r>
              <a:rPr lang="ko-KR" altLang="en-US" b="0" dirty="0"/>
              <a:t>방식에 따라 각각 </a:t>
            </a:r>
            <a:r>
              <a:rPr lang="en-US" altLang="ko-KR" b="0" dirty="0" err="1"/>
              <a:t>doGet</a:t>
            </a:r>
            <a:r>
              <a:rPr lang="en-US" altLang="ko-KR" b="0" dirty="0"/>
              <a:t>( ), </a:t>
            </a:r>
            <a:r>
              <a:rPr lang="en-US" altLang="ko-KR" b="0" dirty="0" err="1"/>
              <a:t>doPost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통해 요청 작업을 수행한 후 웹 브라우저에 응답</a:t>
            </a:r>
            <a:endParaRPr lang="en-US" altLang="ko-KR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2708920"/>
            <a:ext cx="8277225" cy="364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52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컨트롤러 생성하기</a:t>
            </a:r>
            <a:endParaRPr lang="en-US" altLang="ko-KR" dirty="0"/>
          </a:p>
          <a:p>
            <a:pPr lvl="1"/>
            <a:r>
              <a:rPr lang="ko-KR" altLang="en-US" b="0" dirty="0"/>
              <a:t>페이지 이동하기</a:t>
            </a:r>
            <a:endParaRPr lang="en-US" altLang="ko-KR" b="0" dirty="0"/>
          </a:p>
          <a:p>
            <a:pPr lvl="2"/>
            <a:r>
              <a:rPr lang="ko-KR" altLang="en-US" b="0" dirty="0" err="1"/>
              <a:t>서블릿</a:t>
            </a:r>
            <a:r>
              <a:rPr lang="ko-KR" altLang="en-US" b="0" dirty="0"/>
              <a:t> 클래스에서 웹 브라우저로부터 요청된 처리 결과를 보여줄 응답 페이지로 이동</a:t>
            </a:r>
            <a:endParaRPr lang="en-US" altLang="ko-KR" b="0" dirty="0"/>
          </a:p>
          <a:p>
            <a:pPr lvl="2"/>
            <a:r>
              <a:rPr lang="ko-KR" altLang="en-US" b="0" dirty="0"/>
              <a:t>이때 현재 </a:t>
            </a:r>
            <a:r>
              <a:rPr lang="ko-KR" altLang="en-US" b="0" dirty="0" err="1"/>
              <a:t>뷰</a:t>
            </a:r>
            <a:r>
              <a:rPr lang="ko-KR" altLang="en-US" b="0" dirty="0"/>
              <a:t> 페이지에서 이동할 </a:t>
            </a:r>
            <a:r>
              <a:rPr lang="ko-KR" altLang="en-US" b="0" dirty="0" err="1"/>
              <a:t>뷰</a:t>
            </a:r>
            <a:r>
              <a:rPr lang="ko-KR" altLang="en-US" b="0" dirty="0"/>
              <a:t> 페이지에 요청 정보를 그대로 전달하며</a:t>
            </a:r>
            <a:r>
              <a:rPr lang="en-US" altLang="ko-KR" b="0" dirty="0"/>
              <a:t>, </a:t>
            </a:r>
            <a:r>
              <a:rPr lang="ko-KR" altLang="en-US" b="0" dirty="0" err="1"/>
              <a:t>뷰</a:t>
            </a:r>
            <a:r>
              <a:rPr lang="ko-KR" altLang="en-US" b="0" dirty="0"/>
              <a:t> 페이지가 이동해도 처음에 요청된 </a:t>
            </a:r>
            <a:r>
              <a:rPr lang="en-US" altLang="ko-KR" b="0" dirty="0"/>
              <a:t>URL</a:t>
            </a:r>
            <a:r>
              <a:rPr lang="ko-KR" altLang="en-US" b="0" dirty="0"/>
              <a:t>을 계속 유지하기 위해 </a:t>
            </a:r>
            <a:r>
              <a:rPr lang="ko-KR" altLang="en-US" b="0" dirty="0" err="1"/>
              <a:t>포워딩</a:t>
            </a:r>
            <a:r>
              <a:rPr lang="ko-KR" altLang="en-US" b="0" dirty="0"/>
              <a:t> 방식을 사용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068960"/>
            <a:ext cx="82486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70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MVC </a:t>
            </a:r>
            <a:r>
              <a:rPr lang="ko-KR" altLang="en-US" b="0" dirty="0"/>
              <a:t>패턴 구조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모델 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b="0" dirty="0"/>
              <a:t>모델 </a:t>
            </a:r>
            <a:r>
              <a:rPr lang="en-US" altLang="ko-KR" b="0" dirty="0"/>
              <a:t>2</a:t>
            </a:r>
            <a:r>
              <a:rPr lang="ko-KR" altLang="en-US" b="0" dirty="0"/>
              <a:t>는 클라이언트의 요청 처리</a:t>
            </a:r>
            <a:r>
              <a:rPr lang="en-US" altLang="ko-KR" b="0" dirty="0"/>
              <a:t>, </a:t>
            </a:r>
            <a:r>
              <a:rPr lang="ko-KR" altLang="en-US" b="0" dirty="0"/>
              <a:t>응답 처리</a:t>
            </a:r>
            <a:r>
              <a:rPr lang="en-US" altLang="ko-KR" b="0" dirty="0"/>
              <a:t>, </a:t>
            </a:r>
            <a:r>
              <a:rPr lang="ko-KR" altLang="en-US" b="0" dirty="0"/>
              <a:t>비즈니스 </a:t>
            </a:r>
            <a:r>
              <a:rPr lang="ko-KR" altLang="en-US" b="0" dirty="0" err="1"/>
              <a:t>로직</a:t>
            </a:r>
            <a:r>
              <a:rPr lang="ko-KR" altLang="en-US" b="0" dirty="0"/>
              <a:t> 처리 부분을 모듈화한 구조</a:t>
            </a:r>
            <a:endParaRPr lang="en-US" altLang="ko-KR" b="0" dirty="0"/>
          </a:p>
          <a:p>
            <a:pPr lvl="1"/>
            <a:r>
              <a:rPr lang="ko-KR" altLang="en-US" b="0" dirty="0"/>
              <a:t>웹 브라우저의 요청이 들어오면 모든 처리를 </a:t>
            </a:r>
            <a:r>
              <a:rPr lang="en-US" altLang="ko-KR" b="0" dirty="0"/>
              <a:t>JSP </a:t>
            </a:r>
            <a:r>
              <a:rPr lang="ko-KR" altLang="en-US" b="0" dirty="0"/>
              <a:t>페이지가 담당하는 모델 </a:t>
            </a:r>
            <a:r>
              <a:rPr lang="en-US" altLang="ko-KR" b="0" dirty="0"/>
              <a:t>1</a:t>
            </a:r>
            <a:r>
              <a:rPr lang="ko-KR" altLang="en-US" b="0" dirty="0"/>
              <a:t>과 달리</a:t>
            </a:r>
            <a:r>
              <a:rPr lang="en-US" altLang="ko-KR" b="0" dirty="0"/>
              <a:t>, </a:t>
            </a:r>
            <a:r>
              <a:rPr lang="ko-KR" altLang="en-US" b="0" dirty="0"/>
              <a:t>요청에 대한 </a:t>
            </a:r>
            <a:r>
              <a:rPr lang="ko-KR" altLang="en-US" b="0" dirty="0" err="1"/>
              <a:t>로직을</a:t>
            </a:r>
            <a:r>
              <a:rPr lang="ko-KR" altLang="en-US" b="0" dirty="0"/>
              <a:t> 처리할 </a:t>
            </a:r>
            <a:r>
              <a:rPr lang="ko-KR" altLang="en-US" b="0" dirty="0" err="1"/>
              <a:t>자바빈즈나</a:t>
            </a:r>
            <a:r>
              <a:rPr lang="ko-KR" altLang="en-US" b="0" dirty="0"/>
              <a:t> 자바 클래스인 모델</a:t>
            </a:r>
            <a:r>
              <a:rPr lang="en-US" altLang="ko-KR" b="0" dirty="0"/>
              <a:t>, </a:t>
            </a:r>
            <a:r>
              <a:rPr lang="ko-KR" altLang="en-US" b="0" dirty="0"/>
              <a:t>요청 결과를 출력하는 </a:t>
            </a:r>
            <a:r>
              <a:rPr lang="en-US" altLang="ko-KR" b="0" dirty="0"/>
              <a:t>JSP </a:t>
            </a:r>
            <a:r>
              <a:rPr lang="ko-KR" altLang="en-US" b="0" dirty="0"/>
              <a:t>페이지인 </a:t>
            </a:r>
            <a:r>
              <a:rPr lang="ko-KR" altLang="en-US" b="0" dirty="0" err="1"/>
              <a:t>뷰</a:t>
            </a:r>
            <a:r>
              <a:rPr lang="en-US" altLang="ko-KR" b="0" dirty="0"/>
              <a:t>, </a:t>
            </a:r>
            <a:r>
              <a:rPr lang="ko-KR" altLang="en-US" b="0" dirty="0"/>
              <a:t>모든 흐름을 제어는 </a:t>
            </a:r>
            <a:r>
              <a:rPr lang="ko-KR" altLang="en-US" b="0" dirty="0" err="1"/>
              <a:t>서블릿인</a:t>
            </a:r>
            <a:r>
              <a:rPr lang="ko-KR" altLang="en-US" b="0" dirty="0"/>
              <a:t> 컨트롤러로 나뉘어 웹 브라우저가 요청한 작업을 처리</a:t>
            </a:r>
            <a:endParaRPr lang="en-US" altLang="ko-KR" b="0" dirty="0"/>
          </a:p>
          <a:p>
            <a:pPr lvl="1"/>
            <a:r>
              <a:rPr lang="ko-KR" altLang="en-US" b="0" dirty="0"/>
              <a:t>모델 </a:t>
            </a:r>
            <a:r>
              <a:rPr lang="en-US" altLang="ko-KR" b="0" dirty="0"/>
              <a:t>2</a:t>
            </a:r>
            <a:r>
              <a:rPr lang="ko-KR" altLang="en-US" b="0" dirty="0"/>
              <a:t>에서는 </a:t>
            </a:r>
            <a:r>
              <a:rPr lang="ko-KR" altLang="en-US" b="0" dirty="0" err="1"/>
              <a:t>서블릿이</a:t>
            </a:r>
            <a:r>
              <a:rPr lang="ko-KR" altLang="en-US" b="0" dirty="0"/>
              <a:t> 중요한 역할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789318"/>
            <a:ext cx="7686675" cy="259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0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컨트롤러 구현</a:t>
            </a:r>
            <a:r>
              <a:rPr lang="en-US" altLang="ko-KR"/>
              <a:t>: SelectBookListController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새로운 </a:t>
            </a:r>
            <a:r>
              <a:rPr lang="ko-KR" altLang="en-US" dirty="0" err="1"/>
              <a:t>서블릿을</a:t>
            </a:r>
            <a:r>
              <a:rPr lang="ko-KR" altLang="en-US" dirty="0"/>
              <a:t> 추가함</a:t>
            </a:r>
            <a:r>
              <a:rPr lang="en-US" altLang="ko-KR" dirty="0"/>
              <a:t>. </a:t>
            </a:r>
            <a:r>
              <a:rPr lang="ko-KR" altLang="en-US" dirty="0" err="1"/>
              <a:t>서블릿</a:t>
            </a:r>
            <a:r>
              <a:rPr lang="ko-KR" altLang="en-US" dirty="0"/>
              <a:t> 생성에 필요한 정보는 다음과 같음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Java Package</a:t>
            </a:r>
            <a:r>
              <a:rPr lang="en-US" altLang="ko-KR"/>
              <a:t>: book.controller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Class name</a:t>
            </a:r>
            <a:r>
              <a:rPr lang="en-US" altLang="ko-KR"/>
              <a:t>: SelectBookListController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URL mapping</a:t>
            </a:r>
            <a:r>
              <a:rPr lang="en-US" altLang="ko-KR"/>
              <a:t>: selectBookListControl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73801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컨트롤러 구현</a:t>
            </a:r>
            <a:r>
              <a:rPr lang="en-US" altLang="ko-KR"/>
              <a:t>: SelectBookListController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6B7F76-639A-8B57-FB82-E76C7CE7C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4734"/>
            <a:ext cx="9144000" cy="3568531"/>
          </a:xfrm>
          <a:prstGeom prst="rect">
            <a:avLst/>
          </a:prstGeom>
        </p:spPr>
      </p:pic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2CEDE039-DEE9-5B0C-CD56-7857A67F0E50}"/>
              </a:ext>
            </a:extLst>
          </p:cNvPr>
          <p:cNvSpPr/>
          <p:nvPr/>
        </p:nvSpPr>
        <p:spPr>
          <a:xfrm>
            <a:off x="-941" y="1644734"/>
            <a:ext cx="6823059" cy="14242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1CF52C63-D009-C272-7608-D79D6D0B555A}"/>
              </a:ext>
            </a:extLst>
          </p:cNvPr>
          <p:cNvSpPr/>
          <p:nvPr/>
        </p:nvSpPr>
        <p:spPr>
          <a:xfrm>
            <a:off x="-2290" y="4653136"/>
            <a:ext cx="6823059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25287734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컨트롤러 구현</a:t>
            </a:r>
            <a:r>
              <a:rPr lang="en-US" altLang="ko-KR"/>
              <a:t>: SelectBookListController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EC6BBC-2EB1-B6CE-76F0-4A71BE92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8" y="1052736"/>
            <a:ext cx="9144000" cy="14374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B03941-3DAF-E850-A248-5A67B1A72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3414713"/>
            <a:ext cx="4572000" cy="29034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24BB85-A73F-5C71-792F-6BE4EEBD8DC3}"/>
              </a:ext>
            </a:extLst>
          </p:cNvPr>
          <p:cNvSpPr txBox="1"/>
          <p:nvPr/>
        </p:nvSpPr>
        <p:spPr>
          <a:xfrm>
            <a:off x="7076896" y="3244334"/>
            <a:ext cx="125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BookDAO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4" name="화살표: 위로 굽음 13">
            <a:extLst>
              <a:ext uri="{FF2B5EF4-FFF2-40B4-BE49-F238E27FC236}">
                <a16:creationId xmlns:a16="http://schemas.microsoft.com/office/drawing/2014/main" id="{587FB579-7E49-215E-928F-F777A893CAFF}"/>
              </a:ext>
            </a:extLst>
          </p:cNvPr>
          <p:cNvSpPr/>
          <p:nvPr/>
        </p:nvSpPr>
        <p:spPr>
          <a:xfrm rot="5400000">
            <a:off x="3023828" y="3352659"/>
            <a:ext cx="1080120" cy="115212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47EE2C-A132-254B-6A4B-C0AC7ACB4BFA}"/>
              </a:ext>
            </a:extLst>
          </p:cNvPr>
          <p:cNvSpPr txBox="1"/>
          <p:nvPr/>
        </p:nvSpPr>
        <p:spPr>
          <a:xfrm>
            <a:off x="3215048" y="45634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호출</a:t>
            </a:r>
          </a:p>
        </p:txBody>
      </p:sp>
      <p:sp>
        <p:nvSpPr>
          <p:cNvPr id="16" name="모서리가 둥근 직사각형 12">
            <a:extLst>
              <a:ext uri="{FF2B5EF4-FFF2-40B4-BE49-F238E27FC236}">
                <a16:creationId xmlns:a16="http://schemas.microsoft.com/office/drawing/2014/main" id="{03107993-E6AE-DE81-05FD-A20E8EF05C90}"/>
              </a:ext>
            </a:extLst>
          </p:cNvPr>
          <p:cNvSpPr/>
          <p:nvPr/>
        </p:nvSpPr>
        <p:spPr>
          <a:xfrm>
            <a:off x="281645" y="1411426"/>
            <a:ext cx="6378587" cy="12491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40854542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5AE126A-0B14-18BB-F6E1-74E52D09F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6" y="4691759"/>
            <a:ext cx="9144000" cy="11208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F040AEA-3390-BD89-DD26-7D498D3CB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79" y="828004"/>
            <a:ext cx="9144000" cy="238849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컨트롤러 구현</a:t>
            </a:r>
            <a:r>
              <a:rPr lang="en-US" altLang="ko-KR"/>
              <a:t>: SelectBookListController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8115B9-5F39-EC74-F241-916EDF88E303}"/>
              </a:ext>
            </a:extLst>
          </p:cNvPr>
          <p:cNvSpPr txBox="1"/>
          <p:nvPr/>
        </p:nvSpPr>
        <p:spPr>
          <a:xfrm>
            <a:off x="4814915" y="6029996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selectBookList.jsp</a:t>
            </a:r>
            <a:endParaRPr lang="ko-KR" altLang="en-US" b="1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40AF519-3B11-8749-22D9-1A7C4689A360}"/>
              </a:ext>
            </a:extLst>
          </p:cNvPr>
          <p:cNvSpPr/>
          <p:nvPr/>
        </p:nvSpPr>
        <p:spPr>
          <a:xfrm>
            <a:off x="933336" y="1747974"/>
            <a:ext cx="8031151" cy="10329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2DB40C37-C7AF-FAAC-8FB9-51ED57A14298}"/>
              </a:ext>
            </a:extLst>
          </p:cNvPr>
          <p:cNvSpPr/>
          <p:nvPr/>
        </p:nvSpPr>
        <p:spPr>
          <a:xfrm>
            <a:off x="4305830" y="2892543"/>
            <a:ext cx="648072" cy="93610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381FC7-55CB-6F55-982D-5FE8819BEDF3}"/>
              </a:ext>
            </a:extLst>
          </p:cNvPr>
          <p:cNvSpPr txBox="1"/>
          <p:nvPr/>
        </p:nvSpPr>
        <p:spPr>
          <a:xfrm>
            <a:off x="1475657" y="2972680"/>
            <a:ext cx="44022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/>
              <a:t>selectBookList.jsp </a:t>
            </a:r>
            <a:r>
              <a:rPr lang="ko-KR" altLang="en-US" b="1"/>
              <a:t>로 페이지 이동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5816F4C-5DA3-0458-1DBA-E7393EFC4C32}"/>
              </a:ext>
            </a:extLst>
          </p:cNvPr>
          <p:cNvSpPr/>
          <p:nvPr/>
        </p:nvSpPr>
        <p:spPr>
          <a:xfrm>
            <a:off x="814967" y="806360"/>
            <a:ext cx="5760640" cy="69453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DE3C050-5A98-2897-BC33-3DB24B5BCBF5}"/>
              </a:ext>
            </a:extLst>
          </p:cNvPr>
          <p:cNvSpPr/>
          <p:nvPr/>
        </p:nvSpPr>
        <p:spPr>
          <a:xfrm>
            <a:off x="9265" y="5252179"/>
            <a:ext cx="8955221" cy="40906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074F3-265B-61D4-1BB1-CE2E6F84F353}"/>
              </a:ext>
            </a:extLst>
          </p:cNvPr>
          <p:cNvSpPr txBox="1"/>
          <p:nvPr/>
        </p:nvSpPr>
        <p:spPr>
          <a:xfrm>
            <a:off x="814967" y="4205124"/>
            <a:ext cx="62309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조회 결과는 </a:t>
            </a:r>
            <a:r>
              <a:rPr lang="en-US" altLang="ko-KR" b="1"/>
              <a:t>selectBookList.jsp</a:t>
            </a:r>
            <a:r>
              <a:rPr lang="ko-KR" altLang="en-US" b="1"/>
              <a:t>에서 출력 할것임</a:t>
            </a:r>
          </a:p>
        </p:txBody>
      </p:sp>
    </p:spTree>
    <p:extLst>
      <p:ext uri="{BB962C8B-B14F-4D97-AF65-F5344CB8AC3E}">
        <p14:creationId xmlns:p14="http://schemas.microsoft.com/office/powerpoint/2010/main" val="35523438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결과 출력 뷰 구현 </a:t>
            </a:r>
            <a:r>
              <a:rPr lang="en-US" altLang="ko-KR"/>
              <a:t>: selectBookList.jsp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973E62-12B2-F560-6A1C-CC91DC51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148"/>
            <a:ext cx="9144000" cy="335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39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결과 출력 뷰 구현 </a:t>
            </a:r>
            <a:r>
              <a:rPr lang="en-US" altLang="ko-KR"/>
              <a:t>: selectBookList.jsp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B2CB93-1FD3-83E0-E0D7-551B3B7E3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879"/>
            <a:ext cx="9144000" cy="38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658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결과 출력 뷰 구현 </a:t>
            </a:r>
            <a:r>
              <a:rPr lang="en-US" altLang="ko-KR"/>
              <a:t>: selectBookList.jsp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146DBE-9AD3-51D5-0918-E9257E0A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1209675"/>
            <a:ext cx="90392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626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C03B1-B3F1-9DB9-CAF3-BB0F54319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SelectBookListController</a:t>
            </a:r>
            <a:r>
              <a:rPr lang="ko-KR" altLang="en-US"/>
              <a:t>를 실행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도서 리스트가 출력 되는지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132C50-E0C7-0863-2C28-2CAEF9C31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44824"/>
            <a:ext cx="4629960" cy="37595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007B2F-00E8-B0DE-7CF2-DC79D81FD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25" y="2204864"/>
            <a:ext cx="4228331" cy="3054996"/>
          </a:xfrm>
          <a:prstGeom prst="rect">
            <a:avLst/>
          </a:prstGeom>
        </p:spPr>
      </p:pic>
      <p:sp>
        <p:nvSpPr>
          <p:cNvPr id="10" name="모서리가 둥근 직사각형 12">
            <a:extLst>
              <a:ext uri="{FF2B5EF4-FFF2-40B4-BE49-F238E27FC236}">
                <a16:creationId xmlns:a16="http://schemas.microsoft.com/office/drawing/2014/main" id="{E3C07DA2-B1BF-F8C9-DD89-ABC3FE8F44CA}"/>
              </a:ext>
            </a:extLst>
          </p:cNvPr>
          <p:cNvSpPr/>
          <p:nvPr/>
        </p:nvSpPr>
        <p:spPr>
          <a:xfrm>
            <a:off x="539552" y="2924944"/>
            <a:ext cx="122413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1" name="모서리가 둥근 직사각형 12">
            <a:extLst>
              <a:ext uri="{FF2B5EF4-FFF2-40B4-BE49-F238E27FC236}">
                <a16:creationId xmlns:a16="http://schemas.microsoft.com/office/drawing/2014/main" id="{FD70A60D-6B8E-8FA0-95B7-9A966F614BBD}"/>
              </a:ext>
            </a:extLst>
          </p:cNvPr>
          <p:cNvSpPr/>
          <p:nvPr/>
        </p:nvSpPr>
        <p:spPr>
          <a:xfrm>
            <a:off x="1475656" y="5267484"/>
            <a:ext cx="33338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75196B-4A06-BA65-D19C-AE82352762B8}"/>
              </a:ext>
            </a:extLst>
          </p:cNvPr>
          <p:cNvSpPr txBox="1"/>
          <p:nvPr/>
        </p:nvSpPr>
        <p:spPr>
          <a:xfrm>
            <a:off x="5364088" y="5491034"/>
            <a:ext cx="36724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도서 리스트가 조회 되는지 확인</a:t>
            </a:r>
          </a:p>
        </p:txBody>
      </p:sp>
    </p:spTree>
    <p:extLst>
      <p:ext uri="{BB962C8B-B14F-4D97-AF65-F5344CB8AC3E}">
        <p14:creationId xmlns:p14="http://schemas.microsoft.com/office/powerpoint/2010/main" val="8575880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81719" y="4334361"/>
            <a:ext cx="5158633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3514"/>
              </a:lnSpc>
            </a:pPr>
            <a:r>
              <a:rPr lang="en-US" sz="3078" b="1">
                <a:solidFill>
                  <a:srgbClr val="650033"/>
                </a:solidFill>
                <a:latin typeface="HY견고딕"/>
                <a:cs typeface="HY견고딕"/>
              </a:rPr>
              <a:t>5.</a:t>
            </a:r>
            <a:r>
              <a:rPr lang="ko-KR" altLang="en-US" sz="3078" b="1">
                <a:solidFill>
                  <a:srgbClr val="650033"/>
                </a:solidFill>
                <a:latin typeface="HY견고딕"/>
                <a:cs typeface="HY견고딕"/>
              </a:rPr>
              <a:t>인덱스 페이지 구현</a:t>
            </a:r>
            <a:endParaRPr sz="3078" b="1">
              <a:latin typeface="HY견고딕"/>
              <a:cs typeface="HY견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F5E075-0830-9870-4049-F417F26826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1720"/>
            <a:fld id="{81D60167-4931-47E6-BA6A-407CBD079E47}" type="slidenum">
              <a:rPr lang="en-US" altLang="ko-KR" spc="-9" smtClean="0"/>
              <a:pPr marL="21720"/>
              <a:t>68</a:t>
            </a:fld>
            <a:endParaRPr lang="ko-KR" altLang="en-US" spc="-9"/>
          </a:p>
        </p:txBody>
      </p:sp>
    </p:spTree>
    <p:extLst>
      <p:ext uri="{BB962C8B-B14F-4D97-AF65-F5344CB8AC3E}">
        <p14:creationId xmlns:p14="http://schemas.microsoft.com/office/powerpoint/2010/main" val="16910353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인덱스 페이지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MVC </a:t>
            </a:r>
            <a:r>
              <a:rPr lang="ko-KR" altLang="en-US"/>
              <a:t>패턴을 적용해서 사이트를 구현하면 많은 자바 클래스가 생성됨</a:t>
            </a:r>
            <a:endParaRPr lang="en-US" altLang="ko-KR"/>
          </a:p>
          <a:p>
            <a:r>
              <a:rPr lang="ko-KR" altLang="en-US"/>
              <a:t>어떤 클래스를 실행 해야 되는지 매우 헷갈림</a:t>
            </a:r>
            <a:endParaRPr lang="en-US" altLang="ko-KR"/>
          </a:p>
          <a:p>
            <a:r>
              <a:rPr lang="en-US" altLang="ko-KR"/>
              <a:t>index.jsp </a:t>
            </a:r>
            <a:r>
              <a:rPr lang="ko-KR" altLang="en-US"/>
              <a:t>페이지를 구현해서 시작점을 </a:t>
            </a:r>
            <a:r>
              <a:rPr lang="en-US" altLang="ko-KR"/>
              <a:t>index.jsp </a:t>
            </a:r>
            <a:r>
              <a:rPr lang="ko-KR" altLang="en-US"/>
              <a:t>로 고정</a:t>
            </a:r>
            <a:endParaRPr lang="en-US" altLang="ko-KR"/>
          </a:p>
          <a:p>
            <a:r>
              <a:rPr lang="en-US" altLang="ko-KR"/>
              <a:t>index.jsp </a:t>
            </a:r>
            <a:r>
              <a:rPr lang="ko-KR" altLang="en-US"/>
              <a:t>는 </a:t>
            </a:r>
            <a:r>
              <a:rPr lang="en-US" altLang="ko-KR"/>
              <a:t>SelectBookListController </a:t>
            </a:r>
            <a:r>
              <a:rPr lang="ko-KR" altLang="en-US"/>
              <a:t>페이지로 이동해서 전체 도서 정보를 조회 할것임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7ED595-8E04-63C7-BBEF-9C7F85CB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73" y="3789040"/>
            <a:ext cx="7686675" cy="2596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5D179A-786F-041A-430F-0D25625C4339}"/>
              </a:ext>
            </a:extLst>
          </p:cNvPr>
          <p:cNvSpPr txBox="1"/>
          <p:nvPr/>
        </p:nvSpPr>
        <p:spPr>
          <a:xfrm>
            <a:off x="3275856" y="4135696"/>
            <a:ext cx="22724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SelectBookListController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2A61C-951B-C8B8-6D81-708D781A5AB1}"/>
              </a:ext>
            </a:extLst>
          </p:cNvPr>
          <p:cNvSpPr txBox="1"/>
          <p:nvPr/>
        </p:nvSpPr>
        <p:spPr>
          <a:xfrm>
            <a:off x="755576" y="3667918"/>
            <a:ext cx="9428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index.jsp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26931-4386-D884-787D-E0E0ACA17C5D}"/>
              </a:ext>
            </a:extLst>
          </p:cNvPr>
          <p:cNvSpPr txBox="1"/>
          <p:nvPr/>
        </p:nvSpPr>
        <p:spPr>
          <a:xfrm>
            <a:off x="5508104" y="5376992"/>
            <a:ext cx="10140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BookDAO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0EA86-9425-2F39-6125-9DFB30290D9E}"/>
              </a:ext>
            </a:extLst>
          </p:cNvPr>
          <p:cNvSpPr txBox="1"/>
          <p:nvPr/>
        </p:nvSpPr>
        <p:spPr>
          <a:xfrm>
            <a:off x="3629113" y="6348313"/>
            <a:ext cx="16930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selectBookList.jsp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20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MVC </a:t>
            </a:r>
            <a:r>
              <a:rPr lang="ko-KR" altLang="en-US" b="0" dirty="0"/>
              <a:t>패턴 구조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모델 </a:t>
            </a:r>
            <a:r>
              <a:rPr lang="en-US" altLang="ko-KR" dirty="0"/>
              <a:t>2</a:t>
            </a:r>
          </a:p>
          <a:p>
            <a:pPr marL="357187" lvl="1" indent="0">
              <a:buNone/>
            </a:pPr>
            <a:r>
              <a:rPr lang="ko-KR" altLang="en-US" b="0" dirty="0"/>
              <a:t>❶ 웹 브라우저가 웹 서버에 웹 애플리케이션 실행을 요청하면 웹 서버는 요청</a:t>
            </a:r>
            <a:br>
              <a:rPr lang="en-US" altLang="ko-KR" b="0" dirty="0"/>
            </a:br>
            <a:r>
              <a:rPr lang="en-US" altLang="ko-KR" b="0" dirty="0"/>
              <a:t>    </a:t>
            </a:r>
            <a:r>
              <a:rPr lang="ko-KR" altLang="en-US" b="0" dirty="0"/>
              <a:t>을 처리할 수 있는 컨트롤러</a:t>
            </a:r>
            <a:r>
              <a:rPr lang="en-US" altLang="ko-KR" b="0" dirty="0"/>
              <a:t>(</a:t>
            </a:r>
            <a:r>
              <a:rPr lang="ko-KR" altLang="en-US" b="0" dirty="0" err="1"/>
              <a:t>서블릿</a:t>
            </a:r>
            <a:r>
              <a:rPr lang="en-US" altLang="ko-KR" b="0" dirty="0"/>
              <a:t>)</a:t>
            </a:r>
            <a:r>
              <a:rPr lang="ko-KR" altLang="en-US" b="0" dirty="0"/>
              <a:t>를 찾아서 요청을 전달</a:t>
            </a:r>
            <a:endParaRPr lang="en-US" altLang="ko-KR" b="0" dirty="0"/>
          </a:p>
          <a:p>
            <a:pPr marL="357187" lvl="1" indent="0">
              <a:buNone/>
            </a:pPr>
            <a:r>
              <a:rPr lang="ko-KR" altLang="en-US" b="0" dirty="0"/>
              <a:t>❷ 컨트롤러</a:t>
            </a:r>
            <a:r>
              <a:rPr lang="en-US" altLang="ko-KR" b="0" dirty="0"/>
              <a:t>(</a:t>
            </a:r>
            <a:r>
              <a:rPr lang="ko-KR" altLang="en-US" b="0" dirty="0" err="1"/>
              <a:t>서블릿</a:t>
            </a:r>
            <a:r>
              <a:rPr lang="en-US" altLang="ko-KR" b="0" dirty="0"/>
              <a:t>)</a:t>
            </a:r>
            <a:r>
              <a:rPr lang="ko-KR" altLang="en-US" b="0" dirty="0"/>
              <a:t>는 모델 자바 객체의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호출</a:t>
            </a:r>
            <a:endParaRPr lang="en-US" altLang="ko-KR" b="0" dirty="0"/>
          </a:p>
          <a:p>
            <a:pPr marL="357187" lvl="1" indent="0">
              <a:buNone/>
            </a:pPr>
            <a:r>
              <a:rPr lang="ko-KR" altLang="en-US" b="0" dirty="0"/>
              <a:t>❸ 데이터를 가공하여 값 객체를 생성하거나 </a:t>
            </a:r>
            <a:r>
              <a:rPr lang="en-US" altLang="ko-KR" b="0" dirty="0"/>
              <a:t>JDBC</a:t>
            </a:r>
            <a:r>
              <a:rPr lang="ko-KR" altLang="en-US" b="0" dirty="0"/>
              <a:t>를 사용하여 데이터베이스와</a:t>
            </a:r>
            <a:br>
              <a:rPr lang="en-US" altLang="ko-KR" b="0" dirty="0"/>
            </a:br>
            <a:r>
              <a:rPr lang="en-US" altLang="ko-KR" b="0" dirty="0"/>
              <a:t>    </a:t>
            </a:r>
            <a:r>
              <a:rPr lang="ko-KR" altLang="en-US" b="0" dirty="0"/>
              <a:t>의 </a:t>
            </a:r>
            <a:r>
              <a:rPr lang="ko-KR" altLang="en-US" b="0" dirty="0" err="1"/>
              <a:t>인터렉션을</a:t>
            </a:r>
            <a:r>
              <a:rPr lang="ko-KR" altLang="en-US" b="0" dirty="0"/>
              <a:t> 통해 값 객체 생성</a:t>
            </a:r>
            <a:endParaRPr lang="en-US" altLang="ko-KR" b="0" dirty="0"/>
          </a:p>
          <a:p>
            <a:pPr marL="357187" lvl="1" indent="0">
              <a:buNone/>
            </a:pPr>
            <a:r>
              <a:rPr lang="ko-KR" altLang="en-US" b="0" dirty="0"/>
              <a:t>❹ 업무 수행을 마친 결과 값을 컨트롤러에 반환</a:t>
            </a:r>
            <a:endParaRPr lang="en-US" altLang="ko-KR" b="0" dirty="0"/>
          </a:p>
          <a:p>
            <a:pPr marL="357187" lvl="1" indent="0">
              <a:buNone/>
            </a:pPr>
            <a:r>
              <a:rPr lang="ko-KR" altLang="en-US" b="0" dirty="0"/>
              <a:t>❺ 컨트롤러는 모델로부터 받은 결과 값을 </a:t>
            </a:r>
            <a:r>
              <a:rPr lang="ko-KR" altLang="en-US" b="0" dirty="0" err="1"/>
              <a:t>뷰에</a:t>
            </a:r>
            <a:r>
              <a:rPr lang="ko-KR" altLang="en-US" b="0" dirty="0"/>
              <a:t> 전달</a:t>
            </a:r>
            <a:endParaRPr lang="en-US" altLang="ko-KR" b="0" dirty="0"/>
          </a:p>
          <a:p>
            <a:pPr marL="357187" lvl="1" indent="0">
              <a:buNone/>
            </a:pPr>
            <a:r>
              <a:rPr lang="ko-KR" altLang="en-US" b="0" dirty="0"/>
              <a:t>❻ </a:t>
            </a:r>
            <a:r>
              <a:rPr lang="en-US" altLang="ko-KR" b="0" dirty="0"/>
              <a:t>JSP</a:t>
            </a:r>
            <a:r>
              <a:rPr lang="ko-KR" altLang="en-US" b="0" dirty="0"/>
              <a:t>는 전달받은 값을 참조해서 출력할 결과를 만들어 웹 서버에 전달하고</a:t>
            </a:r>
            <a:r>
              <a:rPr lang="en-US" altLang="ko-KR" b="0" dirty="0"/>
              <a:t>, </a:t>
            </a:r>
            <a:br>
              <a:rPr lang="en-US" altLang="ko-KR" b="0" dirty="0"/>
            </a:br>
            <a:r>
              <a:rPr lang="en-US" altLang="ko-KR" b="0" dirty="0"/>
              <a:t>    </a:t>
            </a:r>
            <a:r>
              <a:rPr lang="ko-KR" altLang="en-US" b="0" dirty="0"/>
              <a:t>웹 브라우저는 </a:t>
            </a:r>
            <a:r>
              <a:rPr lang="ko-KR" altLang="en-US" b="0" dirty="0" err="1"/>
              <a:t>웹서버로</a:t>
            </a:r>
            <a:r>
              <a:rPr lang="ko-KR" altLang="en-US" b="0" dirty="0"/>
              <a:t> 부터 결과 값을 받아 화면에 출력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581128"/>
            <a:ext cx="82105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08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78424ED-534B-57C0-12EE-E03C7EC9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시작 페이지 구현 </a:t>
            </a:r>
            <a:r>
              <a:rPr lang="en-US" altLang="ko-KR"/>
              <a:t>: index.jsp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1C38E2-A59C-8998-7D1B-FF2949802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180"/>
            <a:ext cx="9144000" cy="188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410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EF660E-D364-E3AE-5E89-EAAEFC9D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15" y="1718445"/>
            <a:ext cx="4279549" cy="458112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C03B1-B3F1-9DB9-CAF3-BB0F54319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index.jsp</a:t>
            </a:r>
            <a:r>
              <a:rPr lang="ko-KR" altLang="en-US"/>
              <a:t>  를 실행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도서 리스트가 출력 되는지 확인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007B2F-00E8-B0DE-7CF2-DC79D81FD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25" y="2204864"/>
            <a:ext cx="4228331" cy="3054996"/>
          </a:xfrm>
          <a:prstGeom prst="rect">
            <a:avLst/>
          </a:prstGeom>
        </p:spPr>
      </p:pic>
      <p:sp>
        <p:nvSpPr>
          <p:cNvPr id="10" name="모서리가 둥근 직사각형 12">
            <a:extLst>
              <a:ext uri="{FF2B5EF4-FFF2-40B4-BE49-F238E27FC236}">
                <a16:creationId xmlns:a16="http://schemas.microsoft.com/office/drawing/2014/main" id="{E3C07DA2-B1BF-F8C9-DD89-ABC3FE8F44CA}"/>
              </a:ext>
            </a:extLst>
          </p:cNvPr>
          <p:cNvSpPr/>
          <p:nvPr/>
        </p:nvSpPr>
        <p:spPr>
          <a:xfrm>
            <a:off x="539552" y="3320988"/>
            <a:ext cx="122413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1" name="모서리가 둥근 직사각형 12">
            <a:extLst>
              <a:ext uri="{FF2B5EF4-FFF2-40B4-BE49-F238E27FC236}">
                <a16:creationId xmlns:a16="http://schemas.microsoft.com/office/drawing/2014/main" id="{FD70A60D-6B8E-8FA0-95B7-9A966F614BBD}"/>
              </a:ext>
            </a:extLst>
          </p:cNvPr>
          <p:cNvSpPr/>
          <p:nvPr/>
        </p:nvSpPr>
        <p:spPr>
          <a:xfrm>
            <a:off x="1043608" y="5151848"/>
            <a:ext cx="352839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75196B-4A06-BA65-D19C-AE82352762B8}"/>
              </a:ext>
            </a:extLst>
          </p:cNvPr>
          <p:cNvSpPr txBox="1"/>
          <p:nvPr/>
        </p:nvSpPr>
        <p:spPr>
          <a:xfrm>
            <a:off x="5364088" y="5491034"/>
            <a:ext cx="36724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도서 리스트가 조회 되는지 확인</a:t>
            </a:r>
          </a:p>
        </p:txBody>
      </p:sp>
    </p:spTree>
    <p:extLst>
      <p:ext uri="{BB962C8B-B14F-4D97-AF65-F5344CB8AC3E}">
        <p14:creationId xmlns:p14="http://schemas.microsoft.com/office/powerpoint/2010/main" val="22766276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81719" y="4334361"/>
            <a:ext cx="5158633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3514"/>
              </a:lnSpc>
            </a:pPr>
            <a:r>
              <a:rPr lang="en-US" sz="3078" b="1">
                <a:solidFill>
                  <a:srgbClr val="650033"/>
                </a:solidFill>
                <a:latin typeface="HY견고딕"/>
                <a:cs typeface="HY견고딕"/>
              </a:rPr>
              <a:t>6.</a:t>
            </a:r>
            <a:r>
              <a:rPr lang="ko-KR" altLang="en-US" sz="3078" b="1">
                <a:solidFill>
                  <a:srgbClr val="650033"/>
                </a:solidFill>
                <a:latin typeface="HY견고딕"/>
                <a:cs typeface="HY견고딕"/>
              </a:rPr>
              <a:t>도서 추가 링크 추가</a:t>
            </a:r>
            <a:endParaRPr sz="3078" b="1">
              <a:latin typeface="HY견고딕"/>
              <a:cs typeface="HY견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F5E075-0830-9870-4049-F417F26826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1720"/>
            <a:fld id="{81D60167-4931-47E6-BA6A-407CBD079E47}" type="slidenum">
              <a:rPr lang="en-US" altLang="ko-KR" spc="-9" smtClean="0"/>
              <a:pPr marL="21720"/>
              <a:t>72</a:t>
            </a:fld>
            <a:endParaRPr lang="ko-KR" altLang="en-US" spc="-9"/>
          </a:p>
        </p:txBody>
      </p:sp>
    </p:spTree>
    <p:extLst>
      <p:ext uri="{BB962C8B-B14F-4D97-AF65-F5344CB8AC3E}">
        <p14:creationId xmlns:p14="http://schemas.microsoft.com/office/powerpoint/2010/main" val="26010236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도서 추가 링크 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전체 도서 목록 페이지 </a:t>
            </a:r>
            <a:r>
              <a:rPr lang="en-US" altLang="ko-KR"/>
              <a:t>selectBookList.jsp </a:t>
            </a:r>
            <a:r>
              <a:rPr lang="ko-KR" altLang="en-US"/>
              <a:t>에 도서 추가 페이지로 이동하는 </a:t>
            </a:r>
            <a:r>
              <a:rPr lang="en-US" altLang="ko-KR"/>
              <a:t>InserBookController</a:t>
            </a:r>
            <a:r>
              <a:rPr lang="ko-KR" altLang="en-US"/>
              <a:t>를 실행하는 링크 추가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B4BCA4-6AAB-54C8-A9A9-2D70C27F2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3068960"/>
            <a:ext cx="7686675" cy="2596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27D480-9E68-6FD0-DC6C-6CD2A609099A}"/>
              </a:ext>
            </a:extLst>
          </p:cNvPr>
          <p:cNvSpPr txBox="1"/>
          <p:nvPr/>
        </p:nvSpPr>
        <p:spPr>
          <a:xfrm>
            <a:off x="5508104" y="4725144"/>
            <a:ext cx="125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BookDAO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80C177-568E-9BD6-890C-0657D0DA83CF}"/>
              </a:ext>
            </a:extLst>
          </p:cNvPr>
          <p:cNvSpPr txBox="1"/>
          <p:nvPr/>
        </p:nvSpPr>
        <p:spPr>
          <a:xfrm>
            <a:off x="3131840" y="3356992"/>
            <a:ext cx="196541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InsertBookController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DEB62D-3A7C-BD8E-A2B7-CA07C6C3791E}"/>
              </a:ext>
            </a:extLst>
          </p:cNvPr>
          <p:cNvSpPr txBox="1"/>
          <p:nvPr/>
        </p:nvSpPr>
        <p:spPr>
          <a:xfrm>
            <a:off x="3347864" y="5349446"/>
            <a:ext cx="19473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insertBook.html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E4D715A-1492-7342-6184-95DB98332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57" y="5733428"/>
            <a:ext cx="1390176" cy="8603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B6462-E1E9-D985-2B7D-AD3B7F4DA9E9}"/>
              </a:ext>
            </a:extLst>
          </p:cNvPr>
          <p:cNvSpPr txBox="1"/>
          <p:nvPr/>
        </p:nvSpPr>
        <p:spPr>
          <a:xfrm>
            <a:off x="395536" y="4909810"/>
            <a:ext cx="21259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selectBookList.jsp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503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도서 추가 링크 </a:t>
            </a:r>
            <a:r>
              <a:rPr lang="en-US" altLang="ko-KR"/>
              <a:t>: selectBookList.jsp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656D64-9B3B-EF3D-16F0-2E6E6EE85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36712"/>
            <a:ext cx="7812360" cy="5479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703646-2D03-548D-47C8-E2E017A7C69C}"/>
              </a:ext>
            </a:extLst>
          </p:cNvPr>
          <p:cNvSpPr txBox="1"/>
          <p:nvPr/>
        </p:nvSpPr>
        <p:spPr>
          <a:xfrm>
            <a:off x="3131840" y="6021288"/>
            <a:ext cx="11897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링크 추가</a:t>
            </a:r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2D6466C7-6FB9-14AD-B251-DE87C358B2AF}"/>
              </a:ext>
            </a:extLst>
          </p:cNvPr>
          <p:cNvSpPr/>
          <p:nvPr/>
        </p:nvSpPr>
        <p:spPr>
          <a:xfrm>
            <a:off x="1043608" y="5301208"/>
            <a:ext cx="6033288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27723214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EF660E-D364-E3AE-5E89-EAAEFC9D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15" y="1718445"/>
            <a:ext cx="4279549" cy="458112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C03B1-B3F1-9DB9-CAF3-BB0F54319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index.jsp</a:t>
            </a:r>
            <a:r>
              <a:rPr lang="ko-KR" altLang="en-US"/>
              <a:t>  를 실행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도서 리스트가 출력 되는지 확인</a:t>
            </a:r>
          </a:p>
        </p:txBody>
      </p:sp>
      <p:sp>
        <p:nvSpPr>
          <p:cNvPr id="10" name="모서리가 둥근 직사각형 12">
            <a:extLst>
              <a:ext uri="{FF2B5EF4-FFF2-40B4-BE49-F238E27FC236}">
                <a16:creationId xmlns:a16="http://schemas.microsoft.com/office/drawing/2014/main" id="{E3C07DA2-B1BF-F8C9-DD89-ABC3FE8F44CA}"/>
              </a:ext>
            </a:extLst>
          </p:cNvPr>
          <p:cNvSpPr/>
          <p:nvPr/>
        </p:nvSpPr>
        <p:spPr>
          <a:xfrm>
            <a:off x="539552" y="3320988"/>
            <a:ext cx="122413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1" name="모서리가 둥근 직사각형 12">
            <a:extLst>
              <a:ext uri="{FF2B5EF4-FFF2-40B4-BE49-F238E27FC236}">
                <a16:creationId xmlns:a16="http://schemas.microsoft.com/office/drawing/2014/main" id="{FD70A60D-6B8E-8FA0-95B7-9A966F614BBD}"/>
              </a:ext>
            </a:extLst>
          </p:cNvPr>
          <p:cNvSpPr/>
          <p:nvPr/>
        </p:nvSpPr>
        <p:spPr>
          <a:xfrm>
            <a:off x="1043608" y="5151848"/>
            <a:ext cx="352839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75196B-4A06-BA65-D19C-AE82352762B8}"/>
              </a:ext>
            </a:extLst>
          </p:cNvPr>
          <p:cNvSpPr txBox="1"/>
          <p:nvPr/>
        </p:nvSpPr>
        <p:spPr>
          <a:xfrm>
            <a:off x="5364088" y="5491034"/>
            <a:ext cx="36724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도서 리스트가 조회 되는지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AB80FC-109E-2C25-A808-EAE32FF0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653" y="2052027"/>
            <a:ext cx="4372347" cy="315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724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8F759DD-FE49-0022-3025-00EC42BB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34528C-E9D5-C88E-5E62-C14AA7D79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도서 추가 링크 클릭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B24E8-8182-BF6C-D007-6A14D5EDFD5E}"/>
              </a:ext>
            </a:extLst>
          </p:cNvPr>
          <p:cNvSpPr txBox="1"/>
          <p:nvPr/>
        </p:nvSpPr>
        <p:spPr>
          <a:xfrm>
            <a:off x="798538" y="5373216"/>
            <a:ext cx="49255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도서 추가 페이지로 이동하는지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7D1F5D-CC21-5791-2799-1125D40E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8" y="1849475"/>
            <a:ext cx="4372347" cy="31590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A1CFEE-A6AE-9FA3-4D81-08E13942D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118" y="1865908"/>
            <a:ext cx="4222595" cy="305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902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A8338-3010-9F83-14C4-CED5D72AC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90115F-D144-AE0A-7EAE-7AF1EE803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도서 정보를 입력하고 도서가 추가 결과가 출력 되는지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7B3238-6F19-D844-97EE-D70301685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44824"/>
            <a:ext cx="3840261" cy="26642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149B00-F05F-7483-18D4-A08787FA2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76" y="2107354"/>
            <a:ext cx="384026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727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A3A26-C6C6-E299-65CA-4B41B0C3C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31FEC2-3982-17E1-0AD6-854A4987F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52805"/>
            <a:ext cx="7155080" cy="5552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4CFAB6-F843-FABF-6AE9-C91603628CA9}"/>
              </a:ext>
            </a:extLst>
          </p:cNvPr>
          <p:cNvSpPr txBox="1"/>
          <p:nvPr/>
        </p:nvSpPr>
        <p:spPr>
          <a:xfrm>
            <a:off x="755576" y="6309320"/>
            <a:ext cx="71203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Mysql workbench</a:t>
            </a:r>
            <a:r>
              <a:rPr lang="ko-KR" altLang="en-US" b="1">
                <a:solidFill>
                  <a:srgbClr val="FF0000"/>
                </a:solidFill>
              </a:rPr>
              <a:t>를 실행해서 책 정보가 추가 되었나 확인</a:t>
            </a:r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1D2F31EE-2C13-75AA-85B1-8BE3AE6FC4CB}"/>
              </a:ext>
            </a:extLst>
          </p:cNvPr>
          <p:cNvSpPr/>
          <p:nvPr/>
        </p:nvSpPr>
        <p:spPr>
          <a:xfrm>
            <a:off x="2123728" y="5805265"/>
            <a:ext cx="5498896" cy="3999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2752381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81719" y="4334361"/>
            <a:ext cx="4857283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3514"/>
              </a:lnSpc>
            </a:pPr>
            <a:r>
              <a:rPr lang="en-US" sz="3078" b="1">
                <a:solidFill>
                  <a:srgbClr val="650033"/>
                </a:solidFill>
                <a:latin typeface="HY견고딕"/>
                <a:cs typeface="HY견고딕"/>
              </a:rPr>
              <a:t>2. </a:t>
            </a:r>
            <a:r>
              <a:rPr lang="ko-KR" altLang="en-US" sz="3078" b="1">
                <a:solidFill>
                  <a:srgbClr val="650033"/>
                </a:solidFill>
                <a:latin typeface="HY견고딕"/>
                <a:cs typeface="HY견고딕"/>
              </a:rPr>
              <a:t>프로젝트 생성</a:t>
            </a:r>
            <a:endParaRPr sz="3078" b="1">
              <a:latin typeface="HY견고딕"/>
              <a:cs typeface="HY견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B2862-9747-1C77-1508-BC6C5ED0E5C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/>
          <a:lstStyle/>
          <a:p>
            <a:pPr marL="21720"/>
            <a:fld id="{81D60167-4931-47E6-BA6A-407CBD079E47}" type="slidenum">
              <a:rPr lang="en-US" altLang="ko-KR" spc="-9" smtClean="0"/>
              <a:pPr marL="21720"/>
              <a:t>8</a:t>
            </a:fld>
            <a:endParaRPr lang="ko-KR" altLang="en-US" spc="-9"/>
          </a:p>
        </p:txBody>
      </p:sp>
    </p:spTree>
    <p:extLst>
      <p:ext uri="{BB962C8B-B14F-4D97-AF65-F5344CB8AC3E}">
        <p14:creationId xmlns:p14="http://schemas.microsoft.com/office/powerpoint/2010/main" val="3494505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74906" y="1268760"/>
            <a:ext cx="8057534" cy="3303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lvl="1" indent="-339725" fontAlgn="base">
              <a:spcBef>
                <a:spcPts val="2000"/>
              </a:spcBef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JDBC</a:t>
            </a:r>
            <a:r>
              <a:rPr kumimoji="1" lang="ko-KR" alt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en-US" altLang="ko-KR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(Java Database Connectivity)</a:t>
            </a: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Java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에서 </a:t>
            </a: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DB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에 접근할 수 있도록 도와주는 </a:t>
            </a: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Programming Interface</a:t>
            </a: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DB 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서버에 원격으로 접속하기 위한 네트워크 연결 제공</a:t>
            </a: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Java 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프로그램에서 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DB 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검색과 수정을 위한 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SQL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문을 전송하고 서버로부터 결과를 받을 수 있도록 지원</a:t>
            </a: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DBMS 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종류에 관계 없이 공통 </a:t>
            </a: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API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를 이용하여 일관성 있게 </a:t>
            </a: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DB 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작업 처리 가능</a:t>
            </a: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144587" lvl="3" indent="-285750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단</a:t>
            </a:r>
            <a:r>
              <a:rPr kumimoji="1" lang="en-US" altLang="ko-KR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, DB</a:t>
            </a:r>
            <a:r>
              <a:rPr kumimoji="1" lang="ko-KR" altLang="en-US" sz="1300">
                <a:solidFill>
                  <a:srgbClr val="1F497D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별로 드라이버 설치 필요</a:t>
            </a:r>
            <a:endParaRPr kumimoji="1" lang="en-US" altLang="ko-KR" sz="1300">
              <a:solidFill>
                <a:srgbClr val="1F497D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2" indent="-284163" fontAlgn="base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kumimoji="1"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205" y="3933056"/>
            <a:ext cx="5522936" cy="1949033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95536" y="332656"/>
            <a:ext cx="1583463" cy="461665"/>
            <a:chOff x="467544" y="591071"/>
            <a:chExt cx="1583463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467544" y="591071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03925" y="681668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cap="small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JDBC </a:t>
              </a:r>
              <a:r>
                <a:rPr lang="ko-KR" altLang="en-US" sz="1400" b="1" cap="small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개요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8D95EA-CF9C-6492-32D5-0CBA44300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2440" y="6525344"/>
            <a:ext cx="467072" cy="25328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385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10675</TotalTime>
  <Words>1663</Words>
  <Application>Microsoft Office PowerPoint</Application>
  <PresentationFormat>화면 슬라이드 쇼(4:3)</PresentationFormat>
  <Paragraphs>304</Paragraphs>
  <Slides>78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7" baseType="lpstr">
      <vt:lpstr>D2Coding</vt:lpstr>
      <vt:lpstr>HY견고딕</vt:lpstr>
      <vt:lpstr>HY헤드라인M</vt:lpstr>
      <vt:lpstr>맑은 고딕</vt:lpstr>
      <vt:lpstr>함초롬바탕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MVC의 패턴 개요</vt:lpstr>
      <vt:lpstr>MVC의 패턴 개요</vt:lpstr>
      <vt:lpstr>2. MVC 패턴 구조</vt:lpstr>
      <vt:lpstr>2. MVC 패턴 구조</vt:lpstr>
      <vt:lpstr>2. MVC 패턴 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모델</vt:lpstr>
      <vt:lpstr>모델 구현: BookDAO</vt:lpstr>
      <vt:lpstr>모델 구현: BookDAO</vt:lpstr>
      <vt:lpstr>모델 구현: BookDAO</vt:lpstr>
      <vt:lpstr>모델 구현: BookDAO</vt:lpstr>
      <vt:lpstr>PowerPoint 프레젠테이션</vt:lpstr>
      <vt:lpstr>PowerPoint 프레젠테이션</vt:lpstr>
      <vt:lpstr>뷰생성</vt:lpstr>
      <vt:lpstr>뷰 구현: insertBook.html</vt:lpstr>
      <vt:lpstr>뷰 구현: insertBook.html</vt:lpstr>
      <vt:lpstr>뷰 구현: insertBook.html</vt:lpstr>
      <vt:lpstr>뷰 구현: insertBook.html</vt:lpstr>
      <vt:lpstr>컨트롤러</vt:lpstr>
      <vt:lpstr>컨트롤러</vt:lpstr>
      <vt:lpstr>컨트롤러 구현: InsertBookController</vt:lpstr>
      <vt:lpstr>컨트롤러 구현: InsertBookController</vt:lpstr>
      <vt:lpstr>실행</vt:lpstr>
      <vt:lpstr>실행</vt:lpstr>
      <vt:lpstr>PowerPoint 프레젠테이션</vt:lpstr>
      <vt:lpstr>도서 추가 처리 MVC 구조</vt:lpstr>
      <vt:lpstr>모델 구현: BookDAO</vt:lpstr>
      <vt:lpstr>모델 구현: BookDAO</vt:lpstr>
      <vt:lpstr>모델 구현: BookDAO</vt:lpstr>
      <vt:lpstr>컨트롤러</vt:lpstr>
      <vt:lpstr>컨트롤러</vt:lpstr>
      <vt:lpstr>컨트롤러 구현: InsertBookController</vt:lpstr>
      <vt:lpstr>컨트롤러 구현: InsertBookController</vt:lpstr>
      <vt:lpstr>컨트롤러 구현: InsertBookController</vt:lpstr>
      <vt:lpstr>컨트롤러 구현: InsertBookController</vt:lpstr>
      <vt:lpstr>결과 출력 뷰 구현 : insertResult.jsp </vt:lpstr>
      <vt:lpstr>실행</vt:lpstr>
      <vt:lpstr>실행</vt:lpstr>
      <vt:lpstr>실행</vt:lpstr>
      <vt:lpstr>PowerPoint 프레젠테이션</vt:lpstr>
      <vt:lpstr>PowerPoint 프레젠테이션</vt:lpstr>
      <vt:lpstr>전체 도서 조회 MVC 구조</vt:lpstr>
      <vt:lpstr>모델 구현: BookDAO</vt:lpstr>
      <vt:lpstr>모델 구현: BookDAO</vt:lpstr>
      <vt:lpstr>모델 구현: BookDAO</vt:lpstr>
      <vt:lpstr>컨트롤러</vt:lpstr>
      <vt:lpstr>컨트롤러</vt:lpstr>
      <vt:lpstr>컨트롤러 구현: SelectBookListController</vt:lpstr>
      <vt:lpstr>컨트롤러 구현: SelectBookListController</vt:lpstr>
      <vt:lpstr>컨트롤러 구현: SelectBookListController</vt:lpstr>
      <vt:lpstr>컨트롤러 구현: SelectBookListController</vt:lpstr>
      <vt:lpstr>결과 출력 뷰 구현 : selectBookList.jsp </vt:lpstr>
      <vt:lpstr>결과 출력 뷰 구현 : selectBookList.jsp </vt:lpstr>
      <vt:lpstr>결과 출력 뷰 구현 : selectBookList.jsp </vt:lpstr>
      <vt:lpstr>실행</vt:lpstr>
      <vt:lpstr>PowerPoint 프레젠테이션</vt:lpstr>
      <vt:lpstr>인덱스 페이지</vt:lpstr>
      <vt:lpstr>시작 페이지 구현 : index.jsp</vt:lpstr>
      <vt:lpstr>실행</vt:lpstr>
      <vt:lpstr>PowerPoint 프레젠테이션</vt:lpstr>
      <vt:lpstr>도서 추가 링크 </vt:lpstr>
      <vt:lpstr>도서 추가 링크 : selectBookList.jsp</vt:lpstr>
      <vt:lpstr>실행</vt:lpstr>
      <vt:lpstr>실행</vt:lpstr>
      <vt:lpstr>실행</vt:lpstr>
      <vt:lpstr>실행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syu</dc:creator>
  <cp:lastModifiedBy>9100</cp:lastModifiedBy>
  <cp:revision>1650</cp:revision>
  <dcterms:created xsi:type="dcterms:W3CDTF">2017-02-20T05:39:42Z</dcterms:created>
  <dcterms:modified xsi:type="dcterms:W3CDTF">2023-04-28T04:33:32Z</dcterms:modified>
</cp:coreProperties>
</file>